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48" r:id="rId1"/>
  </p:sldMasterIdLst>
  <p:notesMasterIdLst>
    <p:notesMasterId r:id="rId31"/>
  </p:notesMasterIdLst>
  <p:handoutMasterIdLst>
    <p:handoutMasterId r:id="rId32"/>
  </p:handoutMasterIdLst>
  <p:sldIdLst>
    <p:sldId id="259" r:id="rId2"/>
    <p:sldId id="305" r:id="rId3"/>
    <p:sldId id="401" r:id="rId4"/>
    <p:sldId id="444" r:id="rId5"/>
    <p:sldId id="443" r:id="rId6"/>
    <p:sldId id="436" r:id="rId7"/>
    <p:sldId id="437" r:id="rId8"/>
    <p:sldId id="423" r:id="rId9"/>
    <p:sldId id="439" r:id="rId10"/>
    <p:sldId id="440" r:id="rId11"/>
    <p:sldId id="398" r:id="rId12"/>
    <p:sldId id="438" r:id="rId13"/>
    <p:sldId id="426" r:id="rId14"/>
    <p:sldId id="427" r:id="rId15"/>
    <p:sldId id="428" r:id="rId16"/>
    <p:sldId id="429" r:id="rId17"/>
    <p:sldId id="441" r:id="rId18"/>
    <p:sldId id="417" r:id="rId19"/>
    <p:sldId id="433" r:id="rId20"/>
    <p:sldId id="432" r:id="rId21"/>
    <p:sldId id="435" r:id="rId22"/>
    <p:sldId id="416" r:id="rId23"/>
    <p:sldId id="434" r:id="rId24"/>
    <p:sldId id="442" r:id="rId25"/>
    <p:sldId id="413" r:id="rId26"/>
    <p:sldId id="445" r:id="rId27"/>
    <p:sldId id="411" r:id="rId28"/>
    <p:sldId id="420" r:id="rId29"/>
    <p:sldId id="419" r:id="rId30"/>
  </p:sldIdLst>
  <p:sldSz cx="9144000" cy="6858000" type="screen4x3"/>
  <p:notesSz cx="6797675" cy="9926638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99"/>
    <a:srgbClr val="007434"/>
    <a:srgbClr val="3206D2"/>
    <a:srgbClr val="0000FF"/>
    <a:srgbClr val="A000FF"/>
    <a:srgbClr val="FF9600"/>
    <a:srgbClr val="FF007D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5BE263C-DBD7-4A20-BB59-AAB30ACAA65A}" styleName="Střední styl 3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A488322-F2BA-4B5B-9748-0D474271808F}" styleName="Střední styl 3 – zvýraznění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46F890A9-2807-4EBB-B81D-B2AA78EC7F39}" styleName="Tmavý styl 2 – zvýraznění 5/zvýraznění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73A0DAA-6AF3-43AB-8588-CEC1D06C72B9}" styleName="Styl Středně sytá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8124" autoAdjust="0"/>
    <p:restoredTop sz="92609" autoAdjust="0"/>
  </p:normalViewPr>
  <p:slideViewPr>
    <p:cSldViewPr snapToGrid="0">
      <p:cViewPr>
        <p:scale>
          <a:sx n="90" d="100"/>
          <a:sy n="90" d="100"/>
        </p:scale>
        <p:origin x="-78" y="6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03" tIns="45703" rIns="91403" bIns="45703" numCol="1" anchor="t" anchorCtr="0" compatLnSpc="1">
            <a:prstTxWarp prst="textNoShape">
              <a:avLst/>
            </a:prstTxWarp>
          </a:bodyPr>
          <a:lstStyle>
            <a:lvl1pPr defTabSz="914522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03" tIns="45703" rIns="91403" bIns="45703" numCol="1" anchor="t" anchorCtr="0" compatLnSpc="1">
            <a:prstTxWarp prst="textNoShape">
              <a:avLst/>
            </a:prstTxWarp>
          </a:bodyPr>
          <a:lstStyle>
            <a:lvl1pPr algn="r" defTabSz="914522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506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03" tIns="45703" rIns="91403" bIns="45703" numCol="1" anchor="b" anchorCtr="0" compatLnSpc="1">
            <a:prstTxWarp prst="textNoShape">
              <a:avLst/>
            </a:prstTxWarp>
          </a:bodyPr>
          <a:lstStyle>
            <a:lvl1pPr defTabSz="914522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506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03" tIns="45703" rIns="91403" bIns="45703" numCol="1" anchor="b" anchorCtr="0" compatLnSpc="1">
            <a:prstTxWarp prst="textNoShape">
              <a:avLst/>
            </a:prstTxWarp>
          </a:bodyPr>
          <a:lstStyle>
            <a:lvl1pPr algn="r" defTabSz="914522">
              <a:defRPr sz="1200"/>
            </a:lvl1pPr>
          </a:lstStyle>
          <a:p>
            <a:pPr>
              <a:defRPr/>
            </a:pPr>
            <a:fld id="{594FBC5C-8684-4E97-9590-334E3C54AE18}" type="slidenum">
              <a:rPr lang="cs-CZ"/>
              <a:pPr>
                <a:defRPr/>
              </a:pPr>
              <a:t>‹Nr.›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8790061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03" tIns="45703" rIns="91403" bIns="45703" numCol="1" anchor="t" anchorCtr="0" compatLnSpc="1">
            <a:prstTxWarp prst="textNoShape">
              <a:avLst/>
            </a:prstTxWarp>
          </a:bodyPr>
          <a:lstStyle>
            <a:lvl1pPr defTabSz="914522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275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03" tIns="45703" rIns="91403" bIns="45703" numCol="1" anchor="t" anchorCtr="0" compatLnSpc="1">
            <a:prstTxWarp prst="textNoShape">
              <a:avLst/>
            </a:prstTxWarp>
          </a:bodyPr>
          <a:lstStyle>
            <a:lvl1pPr algn="r" defTabSz="914522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27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5988" y="742950"/>
            <a:ext cx="4965700" cy="37242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4875" y="4716463"/>
            <a:ext cx="4987925" cy="44672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03" tIns="45703" rIns="91403" bIns="4570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750"/>
            <a:ext cx="2946400" cy="4968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03" tIns="45703" rIns="91403" bIns="45703" numCol="1" anchor="b" anchorCtr="0" compatLnSpc="1">
            <a:prstTxWarp prst="textNoShape">
              <a:avLst/>
            </a:prstTxWarp>
          </a:bodyPr>
          <a:lstStyle>
            <a:lvl1pPr defTabSz="914522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275" y="9429750"/>
            <a:ext cx="2946400" cy="4968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03" tIns="45703" rIns="91403" bIns="45703" numCol="1" anchor="b" anchorCtr="0" compatLnSpc="1">
            <a:prstTxWarp prst="textNoShape">
              <a:avLst/>
            </a:prstTxWarp>
          </a:bodyPr>
          <a:lstStyle>
            <a:lvl1pPr algn="r" defTabSz="914522">
              <a:defRPr sz="1200"/>
            </a:lvl1pPr>
          </a:lstStyle>
          <a:p>
            <a:pPr>
              <a:defRPr/>
            </a:pPr>
            <a:fld id="{37A7701C-DADB-4FCD-A2B5-8685B136E847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03575730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defTabSz="914400"/>
            <a:fld id="{4D75EA72-4992-4BBA-9450-ABCEE001F0D2}" type="slidenum">
              <a:rPr lang="en-GB" altLang="cs-CZ" sz="1200" smtClean="0"/>
              <a:pPr defTabSz="914400"/>
              <a:t>1</a:t>
            </a:fld>
            <a:endParaRPr lang="en-GB" altLang="cs-CZ" sz="1200" smtClean="0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defTabSz="914400"/>
            <a:fld id="{997EA938-F0B0-46D8-9047-087DD1D38FF1}" type="slidenum">
              <a:rPr lang="en-GB" altLang="cs-CZ" sz="1200" smtClean="0"/>
              <a:pPr defTabSz="914400"/>
              <a:t>2</a:t>
            </a:fld>
            <a:endParaRPr lang="en-GB" altLang="cs-CZ" sz="1200" smtClean="0"/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defTabSz="914400"/>
            <a:fld id="{4B13B2B5-1BAA-4B5A-9BE1-09C1BF0EF9C8}" type="slidenum">
              <a:rPr lang="en-GB" altLang="cs-CZ" sz="1200" smtClean="0"/>
              <a:pPr defTabSz="914400"/>
              <a:t>3</a:t>
            </a:fld>
            <a:endParaRPr lang="en-GB" altLang="cs-CZ" sz="1200" smtClean="0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defTabSz="914400"/>
            <a:fld id="{D6C22B53-63AF-4FE7-A4D3-C0FA65CB2D45}" type="slidenum">
              <a:rPr lang="en-GB" altLang="cs-CZ" sz="1200" smtClean="0"/>
              <a:pPr defTabSz="914400"/>
              <a:t>11</a:t>
            </a:fld>
            <a:endParaRPr lang="en-GB" altLang="cs-CZ" sz="1200" smtClean="0"/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defTabSz="914400"/>
            <a:fld id="{B015F420-747A-48F7-B992-A308F41DA499}" type="slidenum">
              <a:rPr lang="en-GB" altLang="cs-CZ" sz="1200" smtClean="0"/>
              <a:pPr defTabSz="914400"/>
              <a:t>18</a:t>
            </a:fld>
            <a:endParaRPr lang="en-GB" altLang="cs-CZ" sz="1200" smtClean="0"/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defTabSz="914400"/>
            <a:fld id="{694520C4-0E27-4FAA-8392-37897B817C5B}" type="slidenum">
              <a:rPr lang="en-GB" altLang="cs-CZ" sz="1200" smtClean="0"/>
              <a:pPr defTabSz="914400"/>
              <a:t>25</a:t>
            </a:fld>
            <a:endParaRPr lang="en-GB" altLang="cs-CZ" sz="1200" smtClean="0"/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defTabSz="914400"/>
            <a:fld id="{11AA61FA-2154-49D9-97DB-AF995525276E}" type="slidenum">
              <a:rPr lang="en-GB" altLang="cs-CZ" sz="1200" smtClean="0"/>
              <a:pPr defTabSz="914400"/>
              <a:t>27</a:t>
            </a:fld>
            <a:endParaRPr lang="en-GB" altLang="cs-CZ" sz="1200" smtClean="0"/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0" y="6362700"/>
            <a:ext cx="91440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pic>
        <p:nvPicPr>
          <p:cNvPr id="6" name="Picture 1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6350000"/>
            <a:ext cx="508000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533400" y="2514600"/>
            <a:ext cx="8077200" cy="1143000"/>
          </a:xfrm>
        </p:spPr>
        <p:txBody>
          <a:bodyPr anchor="t"/>
          <a:lstStyle>
            <a:lvl1pPr>
              <a:defRPr/>
            </a:lvl1pPr>
          </a:lstStyle>
          <a:p>
            <a:pPr lvl="0"/>
            <a:r>
              <a:rPr lang="en-GB" noProof="0" smtClean="0"/>
              <a:t>Klepnutím lze upravit styl předlohy nadpisů.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533400" y="3711575"/>
            <a:ext cx="8077200" cy="914400"/>
          </a:xfrm>
        </p:spPr>
        <p:txBody>
          <a:bodyPr/>
          <a:lstStyle>
            <a:lvl1pPr marL="0" indent="0" algn="ctr">
              <a:lnSpc>
                <a:spcPts val="2600"/>
              </a:lnSpc>
              <a:spcBef>
                <a:spcPct val="0"/>
              </a:spcBef>
              <a:buFontTx/>
              <a:buNone/>
              <a:defRPr sz="2400"/>
            </a:lvl1pPr>
          </a:lstStyle>
          <a:p>
            <a:pPr lvl="0"/>
            <a:r>
              <a:rPr lang="en-GB" noProof="0" smtClean="0"/>
              <a:t>Klepnutím lze upravit styl předlohy podnadpisů.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533400" y="4778375"/>
            <a:ext cx="8077200" cy="381000"/>
          </a:xfrm>
          <a:prstGeom prst="rect">
            <a:avLst/>
          </a:prstGeom>
          <a:ex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>
              <a:lnSpc>
                <a:spcPts val="1600"/>
              </a:lnSpc>
              <a:defRPr sz="1600">
                <a:latin typeface="+mn-lt"/>
              </a:defRPr>
            </a:lvl1pPr>
          </a:lstStyle>
          <a:p>
            <a:pPr>
              <a:defRPr/>
            </a:pPr>
            <a:fld id="{9261BD39-1F58-4529-A4EA-89BE2FDDC99D}" type="datetime4">
              <a:rPr lang="cs-CZ"/>
              <a:pPr>
                <a:defRPr/>
              </a:pPr>
              <a:t>4. listopadu 2013</a:t>
            </a:fld>
            <a:endParaRPr lang="en-GB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Energetická náročnost budov</a:t>
            </a:r>
          </a:p>
        </p:txBody>
      </p:sp>
    </p:spTree>
    <p:extLst>
      <p:ext uri="{BB962C8B-B14F-4D97-AF65-F5344CB8AC3E}">
        <p14:creationId xmlns:p14="http://schemas.microsoft.com/office/powerpoint/2010/main" xmlns="" val="871599277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Energetická náročnost budov</a:t>
            </a:r>
          </a:p>
        </p:txBody>
      </p:sp>
    </p:spTree>
    <p:extLst>
      <p:ext uri="{BB962C8B-B14F-4D97-AF65-F5344CB8AC3E}">
        <p14:creationId xmlns:p14="http://schemas.microsoft.com/office/powerpoint/2010/main" xmlns="" val="3958094926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91300" y="1333500"/>
            <a:ext cx="2019300" cy="4838700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533400" y="1333500"/>
            <a:ext cx="5905500" cy="483870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Energetická náročnost budov</a:t>
            </a:r>
          </a:p>
        </p:txBody>
      </p:sp>
    </p:spTree>
    <p:extLst>
      <p:ext uri="{BB962C8B-B14F-4D97-AF65-F5344CB8AC3E}">
        <p14:creationId xmlns:p14="http://schemas.microsoft.com/office/powerpoint/2010/main" xmlns="" val="2689283653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Nadpis a tabul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3400" y="1333500"/>
            <a:ext cx="8077200" cy="503238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abulku 2"/>
          <p:cNvSpPr>
            <a:spLocks noGrp="1"/>
          </p:cNvSpPr>
          <p:nvPr>
            <p:ph type="tbl" idx="1"/>
          </p:nvPr>
        </p:nvSpPr>
        <p:spPr>
          <a:xfrm>
            <a:off x="533400" y="1835150"/>
            <a:ext cx="8077200" cy="4337050"/>
          </a:xfrm>
        </p:spPr>
        <p:txBody>
          <a:bodyPr/>
          <a:lstStyle/>
          <a:p>
            <a:pPr lvl="0"/>
            <a:endParaRPr lang="cs-CZ" noProof="0" smtClean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Energetická náročnost budov</a:t>
            </a:r>
          </a:p>
        </p:txBody>
      </p:sp>
    </p:spTree>
    <p:extLst>
      <p:ext uri="{BB962C8B-B14F-4D97-AF65-F5344CB8AC3E}">
        <p14:creationId xmlns:p14="http://schemas.microsoft.com/office/powerpoint/2010/main" xmlns="" val="1873911534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Energetická náročnost budov</a:t>
            </a:r>
          </a:p>
        </p:txBody>
      </p:sp>
    </p:spTree>
    <p:extLst>
      <p:ext uri="{BB962C8B-B14F-4D97-AF65-F5344CB8AC3E}">
        <p14:creationId xmlns:p14="http://schemas.microsoft.com/office/powerpoint/2010/main" xmlns="" val="2852260407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Energetická náročnost budov</a:t>
            </a:r>
          </a:p>
        </p:txBody>
      </p:sp>
    </p:spTree>
    <p:extLst>
      <p:ext uri="{BB962C8B-B14F-4D97-AF65-F5344CB8AC3E}">
        <p14:creationId xmlns:p14="http://schemas.microsoft.com/office/powerpoint/2010/main" xmlns="" val="2632529670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33400" y="1835150"/>
            <a:ext cx="3962400" cy="43370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835150"/>
            <a:ext cx="3962400" cy="43370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Energetická náročnost budov</a:t>
            </a:r>
          </a:p>
        </p:txBody>
      </p:sp>
    </p:spTree>
    <p:extLst>
      <p:ext uri="{BB962C8B-B14F-4D97-AF65-F5344CB8AC3E}">
        <p14:creationId xmlns:p14="http://schemas.microsoft.com/office/powerpoint/2010/main" xmlns="" val="1686742635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Energetická náročnost budov</a:t>
            </a:r>
          </a:p>
        </p:txBody>
      </p:sp>
    </p:spTree>
    <p:extLst>
      <p:ext uri="{BB962C8B-B14F-4D97-AF65-F5344CB8AC3E}">
        <p14:creationId xmlns:p14="http://schemas.microsoft.com/office/powerpoint/2010/main" xmlns="" val="1154462246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Energetická náročnost budov</a:t>
            </a:r>
          </a:p>
        </p:txBody>
      </p:sp>
    </p:spTree>
    <p:extLst>
      <p:ext uri="{BB962C8B-B14F-4D97-AF65-F5344CB8AC3E}">
        <p14:creationId xmlns:p14="http://schemas.microsoft.com/office/powerpoint/2010/main" xmlns="" val="1590167265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Energetická náročnost budov</a:t>
            </a:r>
          </a:p>
        </p:txBody>
      </p:sp>
    </p:spTree>
    <p:extLst>
      <p:ext uri="{BB962C8B-B14F-4D97-AF65-F5344CB8AC3E}">
        <p14:creationId xmlns:p14="http://schemas.microsoft.com/office/powerpoint/2010/main" xmlns="" val="3327372296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Energetická náročnost budov</a:t>
            </a:r>
          </a:p>
        </p:txBody>
      </p:sp>
    </p:spTree>
    <p:extLst>
      <p:ext uri="{BB962C8B-B14F-4D97-AF65-F5344CB8AC3E}">
        <p14:creationId xmlns:p14="http://schemas.microsoft.com/office/powerpoint/2010/main" xmlns="" val="344159548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Energetická náročnost budov</a:t>
            </a:r>
          </a:p>
        </p:txBody>
      </p:sp>
    </p:spTree>
    <p:extLst>
      <p:ext uri="{BB962C8B-B14F-4D97-AF65-F5344CB8AC3E}">
        <p14:creationId xmlns:p14="http://schemas.microsoft.com/office/powerpoint/2010/main" xmlns="" val="2856582940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835150"/>
            <a:ext cx="8077200" cy="433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cs-CZ" smtClean="0"/>
              <a:t>Klepnutím lze upravit styly předlohy textu.</a:t>
            </a:r>
          </a:p>
          <a:p>
            <a:pPr lvl="1"/>
            <a:r>
              <a:rPr lang="en-GB" altLang="cs-CZ" smtClean="0"/>
              <a:t>Druhá úroveň</a:t>
            </a:r>
          </a:p>
          <a:p>
            <a:pPr lvl="2"/>
            <a:r>
              <a:rPr lang="en-GB" altLang="cs-CZ" smtClean="0"/>
              <a:t>Třetí úroveň</a:t>
            </a:r>
          </a:p>
          <a:p>
            <a:pPr lvl="3"/>
            <a:r>
              <a:rPr lang="en-GB" altLang="cs-CZ" smtClean="0"/>
              <a:t>Čtvrtá úroveň</a:t>
            </a:r>
          </a:p>
          <a:p>
            <a:pPr lvl="4"/>
            <a:r>
              <a:rPr lang="en-GB" altLang="cs-CZ" smtClean="0"/>
              <a:t>Pátá úroveň</a:t>
            </a:r>
          </a:p>
        </p:txBody>
      </p:sp>
      <p:pic>
        <p:nvPicPr>
          <p:cNvPr id="1027" name="Picture 7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3400" y="1333500"/>
            <a:ext cx="8077200" cy="50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cs-CZ" smtClean="0"/>
              <a:t>Klepnutím lze upravit styl předlohy nadpisů.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648200" y="6400800"/>
            <a:ext cx="39624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+mn-lt"/>
              </a:defRPr>
            </a:lvl1pPr>
          </a:lstStyle>
          <a:p>
            <a:pPr>
              <a:defRPr/>
            </a:pPr>
            <a:r>
              <a:rPr lang="en-GB"/>
              <a:t>Energetická náročnost budov</a:t>
            </a:r>
          </a:p>
        </p:txBody>
      </p:sp>
      <p:sp>
        <p:nvSpPr>
          <p:cNvPr id="1030" name="Line 11"/>
          <p:cNvSpPr>
            <a:spLocks noChangeShapeType="1"/>
          </p:cNvSpPr>
          <p:nvPr/>
        </p:nvSpPr>
        <p:spPr bwMode="auto">
          <a:xfrm>
            <a:off x="0" y="6362700"/>
            <a:ext cx="91440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pic>
        <p:nvPicPr>
          <p:cNvPr id="1031" name="Picture 15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6350000"/>
            <a:ext cx="508000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  <p:sldLayoutId id="2147483828" r:id="rId12"/>
  </p:sldLayoutIdLst>
  <p:transition/>
  <p:hf sldNum="0" hdr="0" dt="0"/>
  <p:txStyles>
    <p:titleStyle>
      <a:lvl1pPr algn="ctr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2pPr>
      <a:lvl3pPr algn="ctr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3pPr>
      <a:lvl4pPr algn="ctr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4pPr>
      <a:lvl5pPr algn="ctr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5pPr>
      <a:lvl6pPr marL="457200" algn="ctr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6pPr>
      <a:lvl7pPr marL="914400" algn="ctr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7pPr>
      <a:lvl8pPr marL="1371600" algn="ctr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8pPr>
      <a:lvl9pPr marL="1828800" algn="ctr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9pPr>
    </p:titleStyle>
    <p:bodyStyle>
      <a:lvl1pPr marL="190500" indent="-190500" algn="l" rtl="0" eaLnBrk="0" fontAlgn="base" hangingPunct="0">
        <a:lnSpc>
          <a:spcPts val="2200"/>
        </a:lnSpc>
        <a:spcBef>
          <a:spcPts val="11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569913" indent="-188913" algn="l" rtl="0" eaLnBrk="0" fontAlgn="base" hangingPunct="0">
        <a:lnSpc>
          <a:spcPts val="2200"/>
        </a:lnSpc>
        <a:spcBef>
          <a:spcPct val="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2pPr>
      <a:lvl3pPr marL="949325" indent="-188913" algn="l" rtl="0" eaLnBrk="0" fontAlgn="base" hangingPunct="0">
        <a:lnSpc>
          <a:spcPts val="2000"/>
        </a:lnSpc>
        <a:spcBef>
          <a:spcPts val="1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3pPr>
      <a:lvl4pPr marL="1328738" indent="-188913" algn="l" rtl="0" eaLnBrk="0" fontAlgn="base" hangingPunct="0">
        <a:lnSpc>
          <a:spcPts val="2000"/>
        </a:lnSpc>
        <a:spcBef>
          <a:spcPct val="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</a:defRPr>
      </a:lvl4pPr>
      <a:lvl5pPr marL="1709738" indent="-190500" algn="l" rtl="0" eaLnBrk="0" fontAlgn="base" hangingPunct="0">
        <a:lnSpc>
          <a:spcPts val="1800"/>
        </a:lnSpc>
        <a:spcBef>
          <a:spcPts val="900"/>
        </a:spcBef>
        <a:spcAft>
          <a:spcPct val="0"/>
        </a:spcAft>
        <a:buChar char="•"/>
        <a:defRPr sz="1400">
          <a:solidFill>
            <a:schemeClr val="tx1"/>
          </a:solidFill>
          <a:latin typeface="+mn-lt"/>
        </a:defRPr>
      </a:lvl5pPr>
      <a:lvl6pPr marL="2166938" indent="-190500" algn="l" rtl="0" eaLnBrk="0" fontAlgn="base" hangingPunct="0">
        <a:lnSpc>
          <a:spcPts val="1800"/>
        </a:lnSpc>
        <a:spcBef>
          <a:spcPts val="900"/>
        </a:spcBef>
        <a:spcAft>
          <a:spcPct val="0"/>
        </a:spcAft>
        <a:buChar char="•"/>
        <a:defRPr sz="1400">
          <a:solidFill>
            <a:schemeClr val="tx1"/>
          </a:solidFill>
          <a:latin typeface="+mn-lt"/>
        </a:defRPr>
      </a:lvl6pPr>
      <a:lvl7pPr marL="2624138" indent="-190500" algn="l" rtl="0" eaLnBrk="0" fontAlgn="base" hangingPunct="0">
        <a:lnSpc>
          <a:spcPts val="1800"/>
        </a:lnSpc>
        <a:spcBef>
          <a:spcPts val="900"/>
        </a:spcBef>
        <a:spcAft>
          <a:spcPct val="0"/>
        </a:spcAft>
        <a:buChar char="•"/>
        <a:defRPr sz="1400">
          <a:solidFill>
            <a:schemeClr val="tx1"/>
          </a:solidFill>
          <a:latin typeface="+mn-lt"/>
        </a:defRPr>
      </a:lvl7pPr>
      <a:lvl8pPr marL="3081338" indent="-190500" algn="l" rtl="0" eaLnBrk="0" fontAlgn="base" hangingPunct="0">
        <a:lnSpc>
          <a:spcPts val="1800"/>
        </a:lnSpc>
        <a:spcBef>
          <a:spcPts val="900"/>
        </a:spcBef>
        <a:spcAft>
          <a:spcPct val="0"/>
        </a:spcAft>
        <a:buChar char="•"/>
        <a:defRPr sz="1400">
          <a:solidFill>
            <a:schemeClr val="tx1"/>
          </a:solidFill>
          <a:latin typeface="+mn-lt"/>
        </a:defRPr>
      </a:lvl8pPr>
      <a:lvl9pPr marL="3538538" indent="-190500" algn="l" rtl="0" eaLnBrk="0" fontAlgn="base" hangingPunct="0">
        <a:lnSpc>
          <a:spcPts val="1800"/>
        </a:lnSpc>
        <a:spcBef>
          <a:spcPts val="900"/>
        </a:spcBef>
        <a:spcAft>
          <a:spcPct val="0"/>
        </a:spcAft>
        <a:buChar char="•"/>
        <a:defRPr sz="14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zápatí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Energetická náročnost budov</a:t>
            </a:r>
          </a:p>
        </p:txBody>
      </p:sp>
      <p:pic>
        <p:nvPicPr>
          <p:cNvPr id="307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Nadpis 1"/>
          <p:cNvSpPr>
            <a:spLocks noGrp="1"/>
          </p:cNvSpPr>
          <p:nvPr>
            <p:ph type="title"/>
          </p:nvPr>
        </p:nvSpPr>
        <p:spPr>
          <a:xfrm>
            <a:off x="520700" y="1333500"/>
            <a:ext cx="8077200" cy="503238"/>
          </a:xfrm>
        </p:spPr>
        <p:txBody>
          <a:bodyPr/>
          <a:lstStyle/>
          <a:p>
            <a:r>
              <a:rPr lang="cs-CZ" altLang="cs-CZ" smtClean="0">
                <a:solidFill>
                  <a:srgbClr val="FF0000"/>
                </a:solidFill>
              </a:rPr>
              <a:t>Challenge</a:t>
            </a:r>
            <a:r>
              <a:rPr lang="cs-CZ" altLang="cs-CZ" smtClean="0"/>
              <a:t> </a:t>
            </a:r>
          </a:p>
        </p:txBody>
      </p:sp>
      <p:sp>
        <p:nvSpPr>
          <p:cNvPr id="43" name="Text Box 28"/>
          <p:cNvSpPr txBox="1">
            <a:spLocks/>
          </p:cNvSpPr>
          <p:nvPr/>
        </p:nvSpPr>
        <p:spPr bwMode="auto">
          <a:xfrm>
            <a:off x="563563" y="2038350"/>
            <a:ext cx="8335962" cy="3832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 r:embed="rId2"/>
                  <a:srcRect/>
                  <a:tile tx="0" ty="0" sx="100000" sy="100000" flip="none" algn="tl"/>
                </a:blipFill>
              </a14:hiddenFill>
            </a:ext>
            <a:ext uri="{91240B29-F687-4F45-9708-019B960494DF}">
              <a14:hiddenLine xmlns:a14="http://schemas.microsoft.com/office/drawing/2010/main" xmlns="" w="254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4291" tIns="32146" rIns="64291" bIns="32146">
            <a:spAutoFit/>
          </a:bodyPr>
          <a:lstStyle>
            <a:lvl1pPr defTabSz="642938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320675" defTabSz="642938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642938" defTabSz="642938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963613" defTabSz="642938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1285875" defTabSz="642938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1743075" defTabSz="6429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200275" defTabSz="6429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2657475" defTabSz="6429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114675" defTabSz="6429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defRPr/>
            </a:pPr>
            <a:r>
              <a:rPr lang="cs-CZ" b="1" dirty="0" smtClean="0"/>
              <a:t>To </a:t>
            </a:r>
            <a:r>
              <a:rPr lang="cs-CZ" b="1" dirty="0" err="1" smtClean="0"/>
              <a:t>develop</a:t>
            </a:r>
            <a:r>
              <a:rPr lang="cs-CZ" b="1" dirty="0" smtClean="0"/>
              <a:t> </a:t>
            </a:r>
            <a:r>
              <a:rPr lang="en-GB" b="1" dirty="0" smtClean="0"/>
              <a:t>E</a:t>
            </a:r>
            <a:r>
              <a:rPr lang="en-GB" dirty="0" smtClean="0"/>
              <a:t>co-Innovation </a:t>
            </a:r>
            <a:r>
              <a:rPr lang="en-GB" b="1" dirty="0" smtClean="0"/>
              <a:t>D</a:t>
            </a:r>
            <a:r>
              <a:rPr lang="en-GB" dirty="0" smtClean="0"/>
              <a:t>iagnosis </a:t>
            </a:r>
            <a:r>
              <a:rPr lang="en-GB" dirty="0"/>
              <a:t>and </a:t>
            </a:r>
            <a:endParaRPr lang="cs-CZ" dirty="0"/>
          </a:p>
          <a:p>
            <a:pPr>
              <a:defRPr/>
            </a:pPr>
            <a:r>
              <a:rPr lang="en-GB" b="1" dirty="0"/>
              <a:t>I</a:t>
            </a:r>
            <a:r>
              <a:rPr lang="en-GB" dirty="0"/>
              <a:t>mplementation </a:t>
            </a:r>
            <a:r>
              <a:rPr lang="en-GB" b="1" dirty="0" smtClean="0"/>
              <a:t>T</a:t>
            </a:r>
            <a:r>
              <a:rPr lang="en-GB" dirty="0" smtClean="0"/>
              <a:t>ool</a:t>
            </a:r>
            <a:r>
              <a:rPr lang="cs-CZ" dirty="0" smtClean="0"/>
              <a:t> </a:t>
            </a:r>
            <a:r>
              <a:rPr lang="cs-CZ" dirty="0" err="1" smtClean="0"/>
              <a:t>which</a:t>
            </a:r>
            <a:r>
              <a:rPr lang="cs-CZ" dirty="0" smtClean="0"/>
              <a:t> </a:t>
            </a:r>
            <a:r>
              <a:rPr lang="cs-CZ" dirty="0" err="1" smtClean="0"/>
              <a:t>will</a:t>
            </a:r>
            <a:r>
              <a:rPr lang="cs-CZ" dirty="0" smtClean="0"/>
              <a:t> </a:t>
            </a:r>
            <a:r>
              <a:rPr lang="cs-CZ" dirty="0" err="1" smtClean="0"/>
              <a:t>be</a:t>
            </a:r>
            <a:r>
              <a:rPr lang="cs-CZ" dirty="0" smtClean="0"/>
              <a:t>: </a:t>
            </a:r>
            <a:r>
              <a:rPr lang="en-GB" dirty="0" smtClean="0"/>
              <a:t> </a:t>
            </a:r>
            <a:endParaRPr lang="cs-CZ" sz="900" dirty="0" smtClean="0"/>
          </a:p>
          <a:p>
            <a:pPr marL="342900" indent="-342900">
              <a:spcBef>
                <a:spcPct val="20000"/>
              </a:spcBef>
              <a:buClr>
                <a:srgbClr val="FF9900"/>
              </a:buClr>
              <a:buFont typeface="Arial" panose="020B0604020202020204" pitchFamily="34" charset="0"/>
              <a:buChar char="•"/>
              <a:defRPr/>
            </a:pPr>
            <a:r>
              <a:rPr lang="cs-CZ" b="1" dirty="0" err="1" smtClean="0"/>
              <a:t>Driven</a:t>
            </a:r>
            <a:r>
              <a:rPr lang="cs-CZ" b="1" dirty="0" smtClean="0"/>
              <a:t> by </a:t>
            </a:r>
            <a:r>
              <a:rPr lang="cs-CZ" b="1" dirty="0" err="1" smtClean="0"/>
              <a:t>the</a:t>
            </a:r>
            <a:r>
              <a:rPr lang="cs-CZ" b="1" dirty="0" smtClean="0"/>
              <a:t> </a:t>
            </a:r>
            <a:r>
              <a:rPr lang="cs-CZ" b="1" dirty="0" err="1" smtClean="0"/>
              <a:t>potential</a:t>
            </a:r>
            <a:r>
              <a:rPr lang="cs-CZ" b="1" dirty="0" smtClean="0"/>
              <a:t> </a:t>
            </a:r>
            <a:r>
              <a:rPr lang="cs-CZ" b="1" dirty="0" err="1" smtClean="0"/>
              <a:t>for</a:t>
            </a:r>
            <a:r>
              <a:rPr lang="cs-CZ" b="1" dirty="0" smtClean="0"/>
              <a:t> </a:t>
            </a:r>
            <a:r>
              <a:rPr lang="cs-CZ" b="1" dirty="0" err="1" smtClean="0"/>
              <a:t>improvement</a:t>
            </a:r>
            <a:endParaRPr lang="cs-CZ" dirty="0" smtClean="0"/>
          </a:p>
          <a:p>
            <a:pPr marL="342900" indent="-342900">
              <a:spcBef>
                <a:spcPct val="20000"/>
              </a:spcBef>
              <a:buClr>
                <a:srgbClr val="FF9900"/>
              </a:buClr>
              <a:buFont typeface="Arial" panose="020B0604020202020204" pitchFamily="34" charset="0"/>
              <a:buChar char="•"/>
              <a:defRPr/>
            </a:pPr>
            <a:r>
              <a:rPr lang="cs-CZ" b="1" dirty="0" err="1" smtClean="0"/>
              <a:t>Complex</a:t>
            </a:r>
            <a:r>
              <a:rPr lang="cs-CZ" dirty="0" smtClean="0"/>
              <a:t> (</a:t>
            </a:r>
            <a:r>
              <a:rPr lang="cs-CZ" dirty="0" err="1" smtClean="0"/>
              <a:t>addressing</a:t>
            </a:r>
            <a:r>
              <a:rPr lang="cs-CZ" dirty="0" smtClean="0"/>
              <a:t> </a:t>
            </a:r>
            <a:r>
              <a:rPr lang="cs-CZ" dirty="0" err="1" smtClean="0"/>
              <a:t>all</a:t>
            </a:r>
            <a:r>
              <a:rPr lang="cs-CZ" dirty="0" smtClean="0"/>
              <a:t> </a:t>
            </a:r>
            <a:r>
              <a:rPr lang="cs-CZ" dirty="0" err="1" smtClean="0"/>
              <a:t>levels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a business)</a:t>
            </a:r>
          </a:p>
          <a:p>
            <a:pPr marL="342900" indent="-342900">
              <a:spcBef>
                <a:spcPct val="20000"/>
              </a:spcBef>
              <a:buClr>
                <a:srgbClr val="FF9900"/>
              </a:buClr>
              <a:buFont typeface="Arial" panose="020B0604020202020204" pitchFamily="34" charset="0"/>
              <a:buChar char="•"/>
              <a:defRPr/>
            </a:pPr>
            <a:r>
              <a:rPr lang="cs-CZ" b="1" dirty="0" err="1" smtClean="0"/>
              <a:t>Quantitative</a:t>
            </a:r>
            <a:r>
              <a:rPr lang="cs-CZ" sz="2000" dirty="0" smtClean="0"/>
              <a:t> </a:t>
            </a:r>
          </a:p>
          <a:p>
            <a:pPr marL="342900" indent="-342900">
              <a:spcBef>
                <a:spcPct val="20000"/>
              </a:spcBef>
              <a:buClr>
                <a:srgbClr val="FF9900"/>
              </a:buClr>
              <a:buFont typeface="Arial" panose="020B0604020202020204" pitchFamily="34" charset="0"/>
              <a:buChar char="•"/>
              <a:defRPr/>
            </a:pPr>
            <a:endParaRPr lang="cs-CZ" sz="2000" dirty="0" smtClean="0"/>
          </a:p>
          <a:p>
            <a:pPr>
              <a:spcBef>
                <a:spcPct val="20000"/>
              </a:spcBef>
              <a:buClr>
                <a:srgbClr val="FF9900"/>
              </a:buClr>
              <a:defRPr/>
            </a:pPr>
            <a:r>
              <a:rPr lang="cs-CZ" dirty="0" smtClean="0"/>
              <a:t>So </a:t>
            </a:r>
            <a:r>
              <a:rPr lang="cs-CZ" dirty="0" err="1" smtClean="0"/>
              <a:t>that</a:t>
            </a:r>
            <a:r>
              <a:rPr lang="cs-CZ" dirty="0" smtClean="0"/>
              <a:t> </a:t>
            </a:r>
            <a:r>
              <a:rPr lang="cs-CZ" dirty="0" err="1" smtClean="0"/>
              <a:t>it</a:t>
            </a:r>
            <a:r>
              <a:rPr lang="cs-CZ" dirty="0" smtClean="0"/>
              <a:t> </a:t>
            </a:r>
            <a:r>
              <a:rPr lang="cs-CZ" dirty="0" err="1" smtClean="0"/>
              <a:t>will</a:t>
            </a:r>
            <a:r>
              <a:rPr lang="cs-CZ" dirty="0" smtClean="0"/>
              <a:t> </a:t>
            </a:r>
            <a:r>
              <a:rPr lang="cs-CZ" dirty="0" err="1" smtClean="0"/>
              <a:t>lead</a:t>
            </a:r>
            <a:r>
              <a:rPr lang="cs-CZ" dirty="0" smtClean="0"/>
              <a:t> to </a:t>
            </a:r>
            <a:r>
              <a:rPr lang="cs-CZ" dirty="0" err="1" smtClean="0"/>
              <a:t>an</a:t>
            </a:r>
            <a:r>
              <a:rPr lang="cs-CZ" dirty="0" smtClean="0"/>
              <a:t> </a:t>
            </a:r>
            <a:r>
              <a:rPr lang="cs-CZ" dirty="0" err="1" smtClean="0"/>
              <a:t>optimal</a:t>
            </a:r>
            <a:r>
              <a:rPr lang="cs-CZ" dirty="0" smtClean="0"/>
              <a:t> i</a:t>
            </a:r>
            <a:r>
              <a:rPr lang="en-GB" dirty="0" err="1" smtClean="0"/>
              <a:t>ncrease</a:t>
            </a:r>
            <a:r>
              <a:rPr lang="en-GB" dirty="0" smtClean="0"/>
              <a:t> </a:t>
            </a:r>
            <a:r>
              <a:rPr lang="en-GB" dirty="0"/>
              <a:t>of Enterprise </a:t>
            </a:r>
            <a:r>
              <a:rPr lang="en-GB" b="1" dirty="0" smtClean="0"/>
              <a:t>Value</a:t>
            </a:r>
            <a:endParaRPr lang="cs-CZ" b="1" dirty="0" smtClean="0"/>
          </a:p>
          <a:p>
            <a:pPr marL="342900" indent="-342900">
              <a:spcBef>
                <a:spcPct val="20000"/>
              </a:spcBef>
              <a:buClr>
                <a:srgbClr val="FF9900"/>
              </a:buClr>
              <a:buFont typeface="Arial" panose="020B0604020202020204" pitchFamily="34" charset="0"/>
              <a:buChar char="•"/>
              <a:defRPr/>
            </a:pPr>
            <a:r>
              <a:rPr lang="cs-CZ" b="1" dirty="0" err="1" smtClean="0"/>
              <a:t>within</a:t>
            </a:r>
            <a:r>
              <a:rPr lang="cs-CZ" b="1" dirty="0" smtClean="0"/>
              <a:t> </a:t>
            </a:r>
            <a:r>
              <a:rPr lang="cs-CZ" b="1" dirty="0" err="1" smtClean="0"/>
              <a:t>existing</a:t>
            </a:r>
            <a:r>
              <a:rPr lang="cs-CZ" b="1" dirty="0" smtClean="0"/>
              <a:t> </a:t>
            </a:r>
            <a:r>
              <a:rPr lang="cs-CZ" b="1" dirty="0" err="1" smtClean="0"/>
              <a:t>framework</a:t>
            </a:r>
            <a:r>
              <a:rPr lang="cs-CZ" b="1" dirty="0" smtClean="0"/>
              <a:t> </a:t>
            </a:r>
            <a:r>
              <a:rPr lang="cs-CZ" b="1" dirty="0" err="1" smtClean="0"/>
              <a:t>conditions</a:t>
            </a:r>
            <a:r>
              <a:rPr lang="cs-CZ" b="1" dirty="0" smtClean="0"/>
              <a:t> </a:t>
            </a:r>
            <a:r>
              <a:rPr lang="cs-CZ" dirty="0" smtClean="0"/>
              <a:t>and</a:t>
            </a:r>
            <a:r>
              <a:rPr lang="cs-CZ" b="1" dirty="0" smtClean="0"/>
              <a:t> </a:t>
            </a:r>
          </a:p>
          <a:p>
            <a:pPr marL="342900" indent="-342900">
              <a:spcBef>
                <a:spcPct val="20000"/>
              </a:spcBef>
              <a:buClr>
                <a:srgbClr val="FF9900"/>
              </a:buClr>
              <a:buFont typeface="Arial" panose="020B0604020202020204" pitchFamily="34" charset="0"/>
              <a:buChar char="•"/>
              <a:defRPr/>
            </a:pPr>
            <a:r>
              <a:rPr lang="cs-CZ" b="1" dirty="0" err="1" smtClean="0"/>
              <a:t>with</a:t>
            </a:r>
            <a:r>
              <a:rPr lang="cs-CZ" b="1" dirty="0" smtClean="0"/>
              <a:t> limited </a:t>
            </a:r>
            <a:r>
              <a:rPr lang="cs-CZ" b="1" dirty="0" err="1" smtClean="0"/>
              <a:t>resources</a:t>
            </a:r>
            <a:r>
              <a:rPr lang="cs-CZ" b="1" dirty="0" smtClean="0"/>
              <a:t> </a:t>
            </a:r>
            <a:r>
              <a:rPr lang="cs-CZ" b="1" dirty="0" err="1" smtClean="0"/>
              <a:t>available</a:t>
            </a:r>
            <a:endParaRPr lang="cs-CZ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Nadpis 1"/>
          <p:cNvSpPr>
            <a:spLocks noGrp="1"/>
          </p:cNvSpPr>
          <p:nvPr>
            <p:ph type="title"/>
          </p:nvPr>
        </p:nvSpPr>
        <p:spPr>
          <a:xfrm>
            <a:off x="455613" y="2933700"/>
            <a:ext cx="8251825" cy="3679825"/>
          </a:xfrm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cs-CZ" altLang="cs-CZ" sz="3600" smtClean="0">
                <a:solidFill>
                  <a:srgbClr val="003399"/>
                </a:solidFill>
              </a:rPr>
              <a:t/>
            </a:r>
            <a:br>
              <a:rPr lang="cs-CZ" altLang="cs-CZ" sz="3600" smtClean="0">
                <a:solidFill>
                  <a:srgbClr val="003399"/>
                </a:solidFill>
              </a:rPr>
            </a:br>
            <a:r>
              <a:rPr lang="cs-CZ" altLang="cs-CZ" sz="3600" smtClean="0">
                <a:solidFill>
                  <a:srgbClr val="003399"/>
                </a:solidFill>
              </a:rPr>
              <a:t/>
            </a:r>
            <a:br>
              <a:rPr lang="cs-CZ" altLang="cs-CZ" sz="3600" smtClean="0">
                <a:solidFill>
                  <a:srgbClr val="003399"/>
                </a:solidFill>
              </a:rPr>
            </a:br>
            <a:r>
              <a:rPr lang="cs-CZ" altLang="cs-CZ" sz="2800" smtClean="0">
                <a:solidFill>
                  <a:srgbClr val="003399"/>
                </a:solidFill>
              </a:rPr>
              <a:t>Three basic steps:</a:t>
            </a:r>
            <a:r>
              <a:rPr lang="cs-CZ" altLang="cs-CZ" sz="3600" smtClean="0">
                <a:solidFill>
                  <a:srgbClr val="003399"/>
                </a:solidFill>
              </a:rPr>
              <a:t/>
            </a:r>
            <a:br>
              <a:rPr lang="cs-CZ" altLang="cs-CZ" sz="3600" smtClean="0">
                <a:solidFill>
                  <a:srgbClr val="003399"/>
                </a:solidFill>
              </a:rPr>
            </a:br>
            <a:r>
              <a:rPr lang="cs-CZ" altLang="cs-CZ" sz="3600" smtClean="0">
                <a:solidFill>
                  <a:srgbClr val="003399"/>
                </a:solidFill>
              </a:rPr>
              <a:t/>
            </a:r>
            <a:br>
              <a:rPr lang="cs-CZ" altLang="cs-CZ" sz="3600" smtClean="0">
                <a:solidFill>
                  <a:srgbClr val="003399"/>
                </a:solidFill>
              </a:rPr>
            </a:br>
            <a:r>
              <a:rPr lang="cs-CZ" altLang="cs-CZ" sz="2400" smtClean="0">
                <a:solidFill>
                  <a:srgbClr val="002060"/>
                </a:solidFill>
              </a:rPr>
              <a:t>1) Potentials - </a:t>
            </a:r>
            <a:r>
              <a:rPr lang="cs-CZ" altLang="cs-CZ" sz="2400" smtClean="0">
                <a:solidFill>
                  <a:schemeClr val="tx1"/>
                </a:solidFill>
              </a:rPr>
              <a:t>identification of areas with potential for improvement</a:t>
            </a:r>
            <a:br>
              <a:rPr lang="cs-CZ" altLang="cs-CZ" sz="2400" smtClean="0">
                <a:solidFill>
                  <a:schemeClr val="tx1"/>
                </a:solidFill>
              </a:rPr>
            </a:br>
            <a:r>
              <a:rPr lang="cs-CZ" altLang="cs-CZ" sz="2400" smtClean="0">
                <a:solidFill>
                  <a:schemeClr val="tx1"/>
                </a:solidFill>
              </a:rPr>
              <a:t/>
            </a:r>
            <a:br>
              <a:rPr lang="cs-CZ" altLang="cs-CZ" sz="2400" smtClean="0">
                <a:solidFill>
                  <a:schemeClr val="tx1"/>
                </a:solidFill>
              </a:rPr>
            </a:br>
            <a:r>
              <a:rPr lang="cs-CZ" altLang="cs-CZ" sz="2400" smtClean="0">
                <a:solidFill>
                  <a:srgbClr val="002060"/>
                </a:solidFill>
              </a:rPr>
              <a:t>2)</a:t>
            </a:r>
            <a:r>
              <a:rPr lang="cs-CZ" altLang="cs-CZ" sz="2400" smtClean="0">
                <a:solidFill>
                  <a:schemeClr val="tx1"/>
                </a:solidFill>
              </a:rPr>
              <a:t> </a:t>
            </a:r>
            <a:r>
              <a:rPr lang="cs-CZ" altLang="cs-CZ" sz="2400" smtClean="0">
                <a:solidFill>
                  <a:srgbClr val="002060"/>
                </a:solidFill>
              </a:rPr>
              <a:t>Applications - </a:t>
            </a:r>
            <a:r>
              <a:rPr lang="cs-CZ" altLang="cs-CZ" sz="2400" smtClean="0">
                <a:solidFill>
                  <a:schemeClr val="tx1"/>
                </a:solidFill>
              </a:rPr>
              <a:t>Allocation of possisble applications (instruments) for intervention / improvement</a:t>
            </a:r>
            <a:br>
              <a:rPr lang="cs-CZ" altLang="cs-CZ" sz="2400" smtClean="0">
                <a:solidFill>
                  <a:schemeClr val="tx1"/>
                </a:solidFill>
              </a:rPr>
            </a:br>
            <a:r>
              <a:rPr lang="cs-CZ" altLang="cs-CZ" sz="2400" smtClean="0">
                <a:solidFill>
                  <a:schemeClr val="tx1"/>
                </a:solidFill>
              </a:rPr>
              <a:t/>
            </a:r>
            <a:br>
              <a:rPr lang="cs-CZ" altLang="cs-CZ" sz="2400" smtClean="0">
                <a:solidFill>
                  <a:schemeClr val="tx1"/>
                </a:solidFill>
              </a:rPr>
            </a:br>
            <a:r>
              <a:rPr lang="cs-CZ" altLang="cs-CZ" sz="2400" smtClean="0">
                <a:solidFill>
                  <a:srgbClr val="002060"/>
                </a:solidFill>
              </a:rPr>
              <a:t>3) Action Plan - </a:t>
            </a:r>
            <a:r>
              <a:rPr lang="cs-CZ" altLang="cs-CZ" sz="2400" smtClean="0">
                <a:solidFill>
                  <a:schemeClr val="tx1"/>
                </a:solidFill>
              </a:rPr>
              <a:t>Feasibility of applications (instruments) and innovations identified</a:t>
            </a:r>
            <a:r>
              <a:rPr lang="cs-CZ" altLang="cs-CZ" sz="2000" b="0" smtClean="0">
                <a:solidFill>
                  <a:schemeClr val="tx1"/>
                </a:solidFill>
              </a:rPr>
              <a:t> (cost benefit analysis, possible sources of funding)</a:t>
            </a:r>
            <a:r>
              <a:rPr lang="cs-CZ" altLang="cs-CZ" sz="2800" b="0" smtClean="0">
                <a:solidFill>
                  <a:srgbClr val="003399"/>
                </a:solidFill>
              </a:rPr>
              <a:t/>
            </a:r>
            <a:br>
              <a:rPr lang="cs-CZ" altLang="cs-CZ" sz="2800" b="0" smtClean="0">
                <a:solidFill>
                  <a:srgbClr val="003399"/>
                </a:solidFill>
              </a:rPr>
            </a:br>
            <a:r>
              <a:rPr lang="cs-CZ" altLang="cs-CZ" sz="2800" b="0" smtClean="0">
                <a:solidFill>
                  <a:srgbClr val="003399"/>
                </a:solidFill>
              </a:rPr>
              <a:t/>
            </a:r>
            <a:br>
              <a:rPr lang="cs-CZ" altLang="cs-CZ" sz="2800" b="0" smtClean="0">
                <a:solidFill>
                  <a:srgbClr val="003399"/>
                </a:solidFill>
              </a:rPr>
            </a:br>
            <a:r>
              <a:rPr lang="cs-CZ" altLang="cs-CZ" sz="2800" b="0" smtClean="0">
                <a:solidFill>
                  <a:srgbClr val="003399"/>
                </a:solidFill>
              </a:rPr>
              <a:t/>
            </a:r>
            <a:br>
              <a:rPr lang="cs-CZ" altLang="cs-CZ" sz="2800" b="0" smtClean="0">
                <a:solidFill>
                  <a:srgbClr val="003399"/>
                </a:solidFill>
              </a:rPr>
            </a:br>
            <a:r>
              <a:rPr lang="cs-CZ" altLang="cs-CZ" sz="2800" b="0" smtClean="0">
                <a:solidFill>
                  <a:srgbClr val="003399"/>
                </a:solidFill>
              </a:rPr>
              <a:t/>
            </a:r>
            <a:br>
              <a:rPr lang="cs-CZ" altLang="cs-CZ" sz="2800" b="0" smtClean="0">
                <a:solidFill>
                  <a:srgbClr val="003399"/>
                </a:solidFill>
              </a:rPr>
            </a:br>
            <a:r>
              <a:rPr lang="cs-CZ" altLang="cs-CZ" smtClean="0">
                <a:solidFill>
                  <a:srgbClr val="003399"/>
                </a:solidFill>
              </a:rPr>
              <a:t/>
            </a:r>
            <a:br>
              <a:rPr lang="cs-CZ" altLang="cs-CZ" smtClean="0">
                <a:solidFill>
                  <a:srgbClr val="003399"/>
                </a:solidFill>
              </a:rPr>
            </a:br>
            <a:endParaRPr lang="en-GB" altLang="cs-CZ" sz="3600" smtClean="0">
              <a:solidFill>
                <a:srgbClr val="003399"/>
              </a:solidFill>
            </a:endParaRPr>
          </a:p>
        </p:txBody>
      </p:sp>
      <p:sp>
        <p:nvSpPr>
          <p:cNvPr id="3" name="Nadpis 1"/>
          <p:cNvSpPr txBox="1">
            <a:spLocks/>
          </p:cNvSpPr>
          <p:nvPr/>
        </p:nvSpPr>
        <p:spPr bwMode="auto">
          <a:xfrm>
            <a:off x="533400" y="1333500"/>
            <a:ext cx="8077200" cy="50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algn="ctr" rtl="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5pPr>
            <a:lvl6pPr marL="457200" algn="ctr" rtl="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6pPr>
            <a:lvl7pPr marL="914400" algn="ctr" rtl="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7pPr>
            <a:lvl8pPr marL="1371600" algn="ctr" rtl="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8pPr>
            <a:lvl9pPr marL="1828800" algn="ctr" rtl="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cs-CZ" sz="3600" kern="0" dirty="0"/>
              <a:t>2</a:t>
            </a:r>
            <a:r>
              <a:rPr lang="cs-CZ" sz="3600" kern="0" dirty="0" smtClean="0"/>
              <a:t>. </a:t>
            </a:r>
            <a:r>
              <a:rPr lang="cs-CZ" sz="3600" kern="0" dirty="0" err="1" smtClean="0"/>
              <a:t>Overview</a:t>
            </a:r>
            <a:r>
              <a:rPr lang="cs-CZ" sz="3600" kern="0" dirty="0" smtClean="0"/>
              <a:t> </a:t>
            </a:r>
            <a:r>
              <a:rPr lang="cs-CZ" sz="3600" kern="0" dirty="0" err="1" smtClean="0"/>
              <a:t>of</a:t>
            </a:r>
            <a:r>
              <a:rPr lang="cs-CZ" sz="3600" kern="0" dirty="0" smtClean="0"/>
              <a:t> EDIT </a:t>
            </a:r>
            <a:r>
              <a:rPr lang="cs-CZ" sz="3600" kern="0" dirty="0" err="1" smtClean="0"/>
              <a:t>methodology</a:t>
            </a:r>
            <a:endParaRPr lang="cs-CZ" sz="3600" kern="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38" name="Skupina 1"/>
          <p:cNvGrpSpPr>
            <a:grpSpLocks/>
          </p:cNvGrpSpPr>
          <p:nvPr/>
        </p:nvGrpSpPr>
        <p:grpSpPr bwMode="auto">
          <a:xfrm>
            <a:off x="2444750" y="2266950"/>
            <a:ext cx="3560763" cy="3756025"/>
            <a:chOff x="404813" y="1608138"/>
            <a:chExt cx="3560762" cy="3756025"/>
          </a:xfrm>
        </p:grpSpPr>
        <p:grpSp>
          <p:nvGrpSpPr>
            <p:cNvPr id="14343" name="Group 3"/>
            <p:cNvGrpSpPr>
              <a:grpSpLocks/>
            </p:cNvGrpSpPr>
            <p:nvPr/>
          </p:nvGrpSpPr>
          <p:grpSpPr bwMode="auto">
            <a:xfrm>
              <a:off x="404813" y="1608138"/>
              <a:ext cx="3560762" cy="3732212"/>
              <a:chOff x="576" y="1536"/>
              <a:chExt cx="2243" cy="2352"/>
            </a:xfrm>
          </p:grpSpPr>
          <p:grpSp>
            <p:nvGrpSpPr>
              <p:cNvPr id="14350" name="Group 4"/>
              <p:cNvGrpSpPr>
                <a:grpSpLocks/>
              </p:cNvGrpSpPr>
              <p:nvPr/>
            </p:nvGrpSpPr>
            <p:grpSpPr bwMode="auto">
              <a:xfrm>
                <a:off x="576" y="1536"/>
                <a:ext cx="2243" cy="2352"/>
                <a:chOff x="192" y="67"/>
                <a:chExt cx="257" cy="221"/>
              </a:xfrm>
            </p:grpSpPr>
            <p:sp>
              <p:nvSpPr>
                <p:cNvPr id="14357" name="Line 5"/>
                <p:cNvSpPr>
                  <a:spLocks noChangeShapeType="1"/>
                </p:cNvSpPr>
                <p:nvPr/>
              </p:nvSpPr>
              <p:spPr bwMode="auto">
                <a:xfrm flipH="1">
                  <a:off x="192" y="67"/>
                  <a:ext cx="128" cy="220"/>
                </a:xfrm>
                <a:prstGeom prst="line">
                  <a:avLst/>
                </a:prstGeom>
                <a:noFill/>
                <a:ln w="254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14358" name="Line 6"/>
                <p:cNvSpPr>
                  <a:spLocks noChangeShapeType="1"/>
                </p:cNvSpPr>
                <p:nvPr/>
              </p:nvSpPr>
              <p:spPr bwMode="auto">
                <a:xfrm>
                  <a:off x="322" y="69"/>
                  <a:ext cx="127" cy="219"/>
                </a:xfrm>
                <a:prstGeom prst="line">
                  <a:avLst/>
                </a:prstGeom>
                <a:noFill/>
                <a:ln w="254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14359" name="Line 7"/>
                <p:cNvSpPr>
                  <a:spLocks noChangeShapeType="1"/>
                </p:cNvSpPr>
                <p:nvPr/>
              </p:nvSpPr>
              <p:spPr bwMode="auto">
                <a:xfrm>
                  <a:off x="194" y="287"/>
                  <a:ext cx="254" cy="0"/>
                </a:xfrm>
                <a:prstGeom prst="line">
                  <a:avLst/>
                </a:prstGeom>
                <a:noFill/>
                <a:ln w="254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14360" name="Line 8"/>
                <p:cNvSpPr>
                  <a:spLocks noChangeShapeType="1"/>
                </p:cNvSpPr>
                <p:nvPr/>
              </p:nvSpPr>
              <p:spPr bwMode="auto">
                <a:xfrm>
                  <a:off x="211" y="254"/>
                  <a:ext cx="219" cy="0"/>
                </a:xfrm>
                <a:prstGeom prst="line">
                  <a:avLst/>
                </a:prstGeom>
                <a:noFill/>
                <a:ln w="254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14361" name="Line 9"/>
                <p:cNvSpPr>
                  <a:spLocks noChangeShapeType="1"/>
                </p:cNvSpPr>
                <p:nvPr/>
              </p:nvSpPr>
              <p:spPr bwMode="auto">
                <a:xfrm>
                  <a:off x="232" y="221"/>
                  <a:ext cx="177" cy="0"/>
                </a:xfrm>
                <a:prstGeom prst="line">
                  <a:avLst/>
                </a:prstGeom>
                <a:noFill/>
                <a:ln w="254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14362" name="Line 10"/>
                <p:cNvSpPr>
                  <a:spLocks noChangeShapeType="1"/>
                </p:cNvSpPr>
                <p:nvPr/>
              </p:nvSpPr>
              <p:spPr bwMode="auto">
                <a:xfrm>
                  <a:off x="251" y="186"/>
                  <a:ext cx="140" cy="0"/>
                </a:xfrm>
                <a:prstGeom prst="line">
                  <a:avLst/>
                </a:prstGeom>
                <a:noFill/>
                <a:ln w="254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14363" name="Line 11"/>
                <p:cNvSpPr>
                  <a:spLocks noChangeShapeType="1"/>
                </p:cNvSpPr>
                <p:nvPr/>
              </p:nvSpPr>
              <p:spPr bwMode="auto">
                <a:xfrm>
                  <a:off x="272" y="153"/>
                  <a:ext cx="98" cy="0"/>
                </a:xfrm>
                <a:prstGeom prst="line">
                  <a:avLst/>
                </a:prstGeom>
                <a:noFill/>
                <a:ln w="254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14364" name="Line 12"/>
                <p:cNvSpPr>
                  <a:spLocks noChangeShapeType="1"/>
                </p:cNvSpPr>
                <p:nvPr/>
              </p:nvSpPr>
              <p:spPr bwMode="auto">
                <a:xfrm>
                  <a:off x="291" y="119"/>
                  <a:ext cx="60" cy="0"/>
                </a:xfrm>
                <a:prstGeom prst="line">
                  <a:avLst/>
                </a:prstGeom>
                <a:noFill/>
                <a:ln w="254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</p:grpSp>
          <p:sp>
            <p:nvSpPr>
              <p:cNvPr id="14351" name="Text Box 13"/>
              <p:cNvSpPr txBox="1">
                <a:spLocks noChangeArrowheads="1"/>
              </p:cNvSpPr>
              <p:nvPr/>
            </p:nvSpPr>
            <p:spPr bwMode="auto">
              <a:xfrm>
                <a:off x="1056" y="3552"/>
                <a:ext cx="1344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1435" tIns="45718" rIns="91435" bIns="45718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pitchFamily="18" charset="0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endParaRPr lang="cs-CZ" altLang="cs-CZ" sz="1400" b="1">
                  <a:latin typeface="Verdana" pitchFamily="34" charset="0"/>
                </a:endParaRPr>
              </a:p>
            </p:txBody>
          </p:sp>
          <p:sp>
            <p:nvSpPr>
              <p:cNvPr id="14352" name="Text Box 14"/>
              <p:cNvSpPr txBox="1">
                <a:spLocks noChangeArrowheads="1"/>
              </p:cNvSpPr>
              <p:nvPr/>
            </p:nvSpPr>
            <p:spPr bwMode="auto">
              <a:xfrm>
                <a:off x="1200" y="2880"/>
                <a:ext cx="1104" cy="2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1435" tIns="45718" rIns="91435" bIns="45718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endParaRPr lang="cs-CZ" altLang="cs-CZ">
                  <a:latin typeface="Verdana" pitchFamily="34" charset="0"/>
                </a:endParaRPr>
              </a:p>
            </p:txBody>
          </p:sp>
          <p:sp>
            <p:nvSpPr>
              <p:cNvPr id="14353" name="Text Box 15"/>
              <p:cNvSpPr txBox="1">
                <a:spLocks noChangeArrowheads="1"/>
              </p:cNvSpPr>
              <p:nvPr/>
            </p:nvSpPr>
            <p:spPr bwMode="auto">
              <a:xfrm>
                <a:off x="1248" y="3216"/>
                <a:ext cx="1008" cy="2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1435" tIns="45718" rIns="91435" bIns="45718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endParaRPr lang="cs-CZ" altLang="cs-CZ">
                  <a:latin typeface="Verdana" pitchFamily="34" charset="0"/>
                </a:endParaRPr>
              </a:p>
            </p:txBody>
          </p:sp>
          <p:sp>
            <p:nvSpPr>
              <p:cNvPr id="14354" name="Text Box 16"/>
              <p:cNvSpPr txBox="1">
                <a:spLocks noChangeArrowheads="1"/>
              </p:cNvSpPr>
              <p:nvPr/>
            </p:nvSpPr>
            <p:spPr bwMode="auto">
              <a:xfrm>
                <a:off x="1104" y="2544"/>
                <a:ext cx="1296" cy="23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1435" tIns="45718" rIns="91435" bIns="45718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endParaRPr lang="cs-CZ" altLang="cs-CZ">
                  <a:latin typeface="Verdana" pitchFamily="34" charset="0"/>
                </a:endParaRPr>
              </a:p>
            </p:txBody>
          </p:sp>
          <p:sp>
            <p:nvSpPr>
              <p:cNvPr id="14355" name="Text Box 17"/>
              <p:cNvSpPr txBox="1">
                <a:spLocks noChangeArrowheads="1"/>
              </p:cNvSpPr>
              <p:nvPr/>
            </p:nvSpPr>
            <p:spPr bwMode="auto">
              <a:xfrm>
                <a:off x="1104" y="2160"/>
                <a:ext cx="1248" cy="2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1435" tIns="45718" rIns="91435" bIns="45718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pitchFamily="18" charset="0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endParaRPr lang="cs-CZ" altLang="cs-CZ">
                  <a:latin typeface="Verdana" pitchFamily="34" charset="0"/>
                </a:endParaRPr>
              </a:p>
            </p:txBody>
          </p:sp>
          <p:sp>
            <p:nvSpPr>
              <p:cNvPr id="14356" name="Text Box 18"/>
              <p:cNvSpPr txBox="1">
                <a:spLocks noChangeArrowheads="1"/>
              </p:cNvSpPr>
              <p:nvPr/>
            </p:nvSpPr>
            <p:spPr bwMode="auto">
              <a:xfrm>
                <a:off x="1200" y="1824"/>
                <a:ext cx="1104" cy="23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1435" tIns="45718" rIns="91435" bIns="45718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endParaRPr lang="cs-CZ" altLang="cs-CZ">
                  <a:latin typeface="Verdana" pitchFamily="34" charset="0"/>
                </a:endParaRPr>
              </a:p>
            </p:txBody>
          </p:sp>
        </p:grpSp>
        <p:sp>
          <p:nvSpPr>
            <p:cNvPr id="14344" name="Text Box 19"/>
            <p:cNvSpPr txBox="1">
              <a:spLocks noChangeArrowheads="1"/>
            </p:cNvSpPr>
            <p:nvPr/>
          </p:nvSpPr>
          <p:spPr bwMode="auto">
            <a:xfrm>
              <a:off x="1397000" y="2092325"/>
              <a:ext cx="1585913" cy="3905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1435" tIns="45718" rIns="91435" bIns="45718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9pPr>
            </a:lstStyle>
            <a:p>
              <a:pPr algn="ctr"/>
              <a:r>
                <a:rPr lang="cs-CZ" altLang="cs-CZ" sz="2000">
                  <a:solidFill>
                    <a:srgbClr val="4D4D4D"/>
                  </a:solidFill>
                </a:rPr>
                <a:t>PRODUCTS</a:t>
              </a:r>
            </a:p>
          </p:txBody>
        </p:sp>
        <p:sp>
          <p:nvSpPr>
            <p:cNvPr id="14345" name="Text Box 20"/>
            <p:cNvSpPr txBox="1">
              <a:spLocks noChangeArrowheads="1"/>
            </p:cNvSpPr>
            <p:nvPr/>
          </p:nvSpPr>
          <p:spPr bwMode="auto">
            <a:xfrm>
              <a:off x="1238250" y="2668588"/>
              <a:ext cx="1736725" cy="392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1435" tIns="45718" rIns="91435" bIns="45718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9pPr>
            </a:lstStyle>
            <a:p>
              <a:pPr algn="ctr"/>
              <a:r>
                <a:rPr lang="cs-CZ" altLang="cs-CZ" sz="2000">
                  <a:solidFill>
                    <a:srgbClr val="4D4D4D"/>
                  </a:solidFill>
                </a:rPr>
                <a:t>PROCESSES</a:t>
              </a:r>
            </a:p>
          </p:txBody>
        </p:sp>
        <p:sp>
          <p:nvSpPr>
            <p:cNvPr id="14346" name="Text Box 21"/>
            <p:cNvSpPr txBox="1">
              <a:spLocks noChangeArrowheads="1"/>
            </p:cNvSpPr>
            <p:nvPr/>
          </p:nvSpPr>
          <p:spPr bwMode="auto">
            <a:xfrm>
              <a:off x="615950" y="3243263"/>
              <a:ext cx="3070225" cy="3905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1435" tIns="45718" rIns="91435" bIns="45718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9pPr>
            </a:lstStyle>
            <a:p>
              <a:pPr algn="ctr"/>
              <a:r>
                <a:rPr lang="cs-CZ" altLang="cs-CZ" sz="2000">
                  <a:solidFill>
                    <a:srgbClr val="4D4D4D"/>
                  </a:solidFill>
                </a:rPr>
                <a:t>MANAGEMENT SYSTEM</a:t>
              </a:r>
            </a:p>
          </p:txBody>
        </p:sp>
        <p:sp>
          <p:nvSpPr>
            <p:cNvPr id="14347" name="Text Box 22"/>
            <p:cNvSpPr txBox="1">
              <a:spLocks noChangeArrowheads="1"/>
            </p:cNvSpPr>
            <p:nvPr/>
          </p:nvSpPr>
          <p:spPr bwMode="auto">
            <a:xfrm>
              <a:off x="1395413" y="3819525"/>
              <a:ext cx="1528762" cy="3921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1435" tIns="45718" rIns="91435" bIns="45718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9pPr>
            </a:lstStyle>
            <a:p>
              <a:pPr algn="ctr"/>
              <a:r>
                <a:rPr lang="cs-CZ" altLang="cs-CZ" sz="2000">
                  <a:solidFill>
                    <a:srgbClr val="4D4D4D"/>
                  </a:solidFill>
                </a:rPr>
                <a:t>STRATEGY</a:t>
              </a:r>
            </a:p>
          </p:txBody>
        </p:sp>
        <p:sp>
          <p:nvSpPr>
            <p:cNvPr id="14348" name="Text Box 23"/>
            <p:cNvSpPr txBox="1">
              <a:spLocks noChangeArrowheads="1"/>
            </p:cNvSpPr>
            <p:nvPr/>
          </p:nvSpPr>
          <p:spPr bwMode="auto">
            <a:xfrm>
              <a:off x="895350" y="4395788"/>
              <a:ext cx="2597150" cy="396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1435" tIns="45718" rIns="91435" bIns="45718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9pPr>
            </a:lstStyle>
            <a:p>
              <a:pPr algn="ctr"/>
              <a:r>
                <a:rPr lang="cs-CZ" altLang="cs-CZ" sz="2000">
                  <a:solidFill>
                    <a:srgbClr val="4D4D4D"/>
                  </a:solidFill>
                </a:rPr>
                <a:t>VISION AND GOALS</a:t>
              </a:r>
            </a:p>
          </p:txBody>
        </p:sp>
        <p:sp>
          <p:nvSpPr>
            <p:cNvPr id="14349" name="Text Box 24"/>
            <p:cNvSpPr txBox="1">
              <a:spLocks noChangeArrowheads="1"/>
            </p:cNvSpPr>
            <p:nvPr/>
          </p:nvSpPr>
          <p:spPr bwMode="auto">
            <a:xfrm>
              <a:off x="1012825" y="4972050"/>
              <a:ext cx="2209800" cy="3921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1435" tIns="45718" rIns="91435" bIns="45718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9pPr>
            </a:lstStyle>
            <a:p>
              <a:pPr algn="ctr"/>
              <a:r>
                <a:rPr lang="cs-CZ" altLang="cs-CZ" sz="2000">
                  <a:solidFill>
                    <a:srgbClr val="4D4D4D"/>
                  </a:solidFill>
                </a:rPr>
                <a:t>STAKEHOLDERS</a:t>
              </a:r>
            </a:p>
          </p:txBody>
        </p:sp>
      </p:grpSp>
      <p:sp>
        <p:nvSpPr>
          <p:cNvPr id="14339" name="Text Box 25"/>
          <p:cNvSpPr txBox="1">
            <a:spLocks noChangeArrowheads="1"/>
          </p:cNvSpPr>
          <p:nvPr/>
        </p:nvSpPr>
        <p:spPr bwMode="auto">
          <a:xfrm>
            <a:off x="4937125" y="2827338"/>
            <a:ext cx="1841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5" tIns="45718" rIns="91435" bIns="45718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>
              <a:spcBef>
                <a:spcPct val="20000"/>
              </a:spcBef>
              <a:buClr>
                <a:srgbClr val="FF9900"/>
              </a:buClr>
            </a:pPr>
            <a:endParaRPr lang="cs-CZ" altLang="cs-CZ" sz="2800">
              <a:latin typeface="Garamond" pitchFamily="18" charset="0"/>
            </a:endParaRPr>
          </a:p>
        </p:txBody>
      </p:sp>
      <p:sp>
        <p:nvSpPr>
          <p:cNvPr id="14340" name="Rectangle 26"/>
          <p:cNvSpPr>
            <a:spLocks noChangeArrowheads="1"/>
          </p:cNvSpPr>
          <p:nvPr/>
        </p:nvSpPr>
        <p:spPr bwMode="auto">
          <a:xfrm>
            <a:off x="3505200" y="2362200"/>
            <a:ext cx="17526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14341" name="Line 27"/>
          <p:cNvSpPr>
            <a:spLocks noChangeShapeType="1"/>
          </p:cNvSpPr>
          <p:nvPr/>
        </p:nvSpPr>
        <p:spPr bwMode="auto">
          <a:xfrm>
            <a:off x="4224338" y="2233613"/>
            <a:ext cx="0" cy="3749675"/>
          </a:xfrm>
          <a:prstGeom prst="line">
            <a:avLst/>
          </a:prstGeom>
          <a:noFill/>
          <a:ln w="101600">
            <a:solidFill>
              <a:srgbClr val="008000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cs-CZ"/>
          </a:p>
        </p:txBody>
      </p:sp>
      <p:sp>
        <p:nvSpPr>
          <p:cNvPr id="14342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mtClean="0">
                <a:solidFill>
                  <a:srgbClr val="003399"/>
                </a:solidFill>
              </a:rPr>
              <a:t/>
            </a:r>
            <a:br>
              <a:rPr lang="cs-CZ" altLang="cs-CZ" smtClean="0">
                <a:solidFill>
                  <a:srgbClr val="003399"/>
                </a:solidFill>
              </a:rPr>
            </a:br>
            <a:r>
              <a:rPr lang="cs-CZ" altLang="cs-CZ" sz="2800" smtClean="0">
                <a:solidFill>
                  <a:srgbClr val="003399"/>
                </a:solidFill>
              </a:rPr>
              <a:t>Vertical link within the management pyramid</a:t>
            </a:r>
            <a:r>
              <a:rPr lang="cs-CZ" altLang="cs-CZ" sz="4000" smtClean="0">
                <a:solidFill>
                  <a:srgbClr val="003399"/>
                </a:solidFill>
              </a:rPr>
              <a:t/>
            </a:r>
            <a:br>
              <a:rPr lang="cs-CZ" altLang="cs-CZ" sz="4000" smtClean="0">
                <a:solidFill>
                  <a:srgbClr val="003399"/>
                </a:solidFill>
              </a:rPr>
            </a:br>
            <a:endParaRPr lang="cs-CZ" altLang="cs-CZ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62" name="Group 2"/>
          <p:cNvGrpSpPr>
            <a:grpSpLocks/>
          </p:cNvGrpSpPr>
          <p:nvPr/>
        </p:nvGrpSpPr>
        <p:grpSpPr bwMode="auto">
          <a:xfrm>
            <a:off x="2814638" y="1500188"/>
            <a:ext cx="3560762" cy="3733800"/>
            <a:chOff x="576" y="1536"/>
            <a:chExt cx="2243" cy="2352"/>
          </a:xfrm>
        </p:grpSpPr>
        <p:grpSp>
          <p:nvGrpSpPr>
            <p:cNvPr id="15379" name="Group 3"/>
            <p:cNvGrpSpPr>
              <a:grpSpLocks/>
            </p:cNvGrpSpPr>
            <p:nvPr/>
          </p:nvGrpSpPr>
          <p:grpSpPr bwMode="auto">
            <a:xfrm>
              <a:off x="576" y="1536"/>
              <a:ext cx="2243" cy="2352"/>
              <a:chOff x="192" y="67"/>
              <a:chExt cx="257" cy="221"/>
            </a:xfrm>
          </p:grpSpPr>
          <p:sp>
            <p:nvSpPr>
              <p:cNvPr id="15386" name="Line 4"/>
              <p:cNvSpPr>
                <a:spLocks noChangeShapeType="1"/>
              </p:cNvSpPr>
              <p:nvPr/>
            </p:nvSpPr>
            <p:spPr bwMode="auto">
              <a:xfrm flipH="1">
                <a:off x="192" y="67"/>
                <a:ext cx="128" cy="220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5387" name="Line 5"/>
              <p:cNvSpPr>
                <a:spLocks noChangeShapeType="1"/>
              </p:cNvSpPr>
              <p:nvPr/>
            </p:nvSpPr>
            <p:spPr bwMode="auto">
              <a:xfrm>
                <a:off x="322" y="69"/>
                <a:ext cx="127" cy="219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5388" name="Line 6"/>
              <p:cNvSpPr>
                <a:spLocks noChangeShapeType="1"/>
              </p:cNvSpPr>
              <p:nvPr/>
            </p:nvSpPr>
            <p:spPr bwMode="auto">
              <a:xfrm>
                <a:off x="194" y="287"/>
                <a:ext cx="254" cy="0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5389" name="Line 7"/>
              <p:cNvSpPr>
                <a:spLocks noChangeShapeType="1"/>
              </p:cNvSpPr>
              <p:nvPr/>
            </p:nvSpPr>
            <p:spPr bwMode="auto">
              <a:xfrm>
                <a:off x="211" y="254"/>
                <a:ext cx="219" cy="0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5390" name="Line 8"/>
              <p:cNvSpPr>
                <a:spLocks noChangeShapeType="1"/>
              </p:cNvSpPr>
              <p:nvPr/>
            </p:nvSpPr>
            <p:spPr bwMode="auto">
              <a:xfrm>
                <a:off x="232" y="221"/>
                <a:ext cx="177" cy="0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5391" name="Line 9"/>
              <p:cNvSpPr>
                <a:spLocks noChangeShapeType="1"/>
              </p:cNvSpPr>
              <p:nvPr/>
            </p:nvSpPr>
            <p:spPr bwMode="auto">
              <a:xfrm>
                <a:off x="251" y="186"/>
                <a:ext cx="140" cy="0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5392" name="Line 10"/>
              <p:cNvSpPr>
                <a:spLocks noChangeShapeType="1"/>
              </p:cNvSpPr>
              <p:nvPr/>
            </p:nvSpPr>
            <p:spPr bwMode="auto">
              <a:xfrm>
                <a:off x="272" y="153"/>
                <a:ext cx="98" cy="0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5393" name="Line 11"/>
              <p:cNvSpPr>
                <a:spLocks noChangeShapeType="1"/>
              </p:cNvSpPr>
              <p:nvPr/>
            </p:nvSpPr>
            <p:spPr bwMode="auto">
              <a:xfrm>
                <a:off x="291" y="119"/>
                <a:ext cx="60" cy="0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</p:grpSp>
        <p:sp>
          <p:nvSpPr>
            <p:cNvPr id="15380" name="Text Box 12"/>
            <p:cNvSpPr txBox="1">
              <a:spLocks noChangeArrowheads="1"/>
            </p:cNvSpPr>
            <p:nvPr/>
          </p:nvSpPr>
          <p:spPr bwMode="auto">
            <a:xfrm>
              <a:off x="1056" y="3552"/>
              <a:ext cx="1344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1435" tIns="45718" rIns="91435" bIns="45718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endParaRPr lang="cs-CZ" altLang="cs-CZ" sz="1400" b="1">
                <a:latin typeface="Verdana" pitchFamily="34" charset="0"/>
              </a:endParaRPr>
            </a:p>
          </p:txBody>
        </p:sp>
        <p:sp>
          <p:nvSpPr>
            <p:cNvPr id="15381" name="Text Box 13"/>
            <p:cNvSpPr txBox="1">
              <a:spLocks noChangeArrowheads="1"/>
            </p:cNvSpPr>
            <p:nvPr/>
          </p:nvSpPr>
          <p:spPr bwMode="auto">
            <a:xfrm>
              <a:off x="1200" y="2880"/>
              <a:ext cx="1104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1435" tIns="45718" rIns="91435" bIns="45718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endParaRPr lang="cs-CZ" altLang="cs-CZ">
                <a:latin typeface="Verdana" pitchFamily="34" charset="0"/>
              </a:endParaRPr>
            </a:p>
          </p:txBody>
        </p:sp>
        <p:sp>
          <p:nvSpPr>
            <p:cNvPr id="15382" name="Text Box 14"/>
            <p:cNvSpPr txBox="1">
              <a:spLocks noChangeArrowheads="1"/>
            </p:cNvSpPr>
            <p:nvPr/>
          </p:nvSpPr>
          <p:spPr bwMode="auto">
            <a:xfrm>
              <a:off x="1248" y="3216"/>
              <a:ext cx="1008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1435" tIns="45718" rIns="91435" bIns="45718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endParaRPr lang="cs-CZ" altLang="cs-CZ">
                <a:latin typeface="Verdana" pitchFamily="34" charset="0"/>
              </a:endParaRPr>
            </a:p>
          </p:txBody>
        </p:sp>
        <p:sp>
          <p:nvSpPr>
            <p:cNvPr id="15383" name="Text Box 15"/>
            <p:cNvSpPr txBox="1">
              <a:spLocks noChangeArrowheads="1"/>
            </p:cNvSpPr>
            <p:nvPr/>
          </p:nvSpPr>
          <p:spPr bwMode="auto">
            <a:xfrm>
              <a:off x="1104" y="2544"/>
              <a:ext cx="1296" cy="2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1435" tIns="45718" rIns="91435" bIns="45718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endParaRPr lang="cs-CZ" altLang="cs-CZ">
                <a:latin typeface="Verdana" pitchFamily="34" charset="0"/>
              </a:endParaRPr>
            </a:p>
          </p:txBody>
        </p:sp>
        <p:sp>
          <p:nvSpPr>
            <p:cNvPr id="15384" name="Text Box 16"/>
            <p:cNvSpPr txBox="1">
              <a:spLocks noChangeArrowheads="1"/>
            </p:cNvSpPr>
            <p:nvPr/>
          </p:nvSpPr>
          <p:spPr bwMode="auto">
            <a:xfrm>
              <a:off x="1104" y="2160"/>
              <a:ext cx="1248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1435" tIns="45718" rIns="91435" bIns="45718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endParaRPr lang="cs-CZ" altLang="cs-CZ">
                <a:latin typeface="Verdana" pitchFamily="34" charset="0"/>
              </a:endParaRPr>
            </a:p>
          </p:txBody>
        </p:sp>
        <p:sp>
          <p:nvSpPr>
            <p:cNvPr id="15385" name="Text Box 17"/>
            <p:cNvSpPr txBox="1">
              <a:spLocks noChangeArrowheads="1"/>
            </p:cNvSpPr>
            <p:nvPr/>
          </p:nvSpPr>
          <p:spPr bwMode="auto">
            <a:xfrm>
              <a:off x="1200" y="1824"/>
              <a:ext cx="1104" cy="2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1435" tIns="45718" rIns="91435" bIns="45718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endParaRPr lang="cs-CZ" altLang="cs-CZ">
                <a:latin typeface="Verdana" pitchFamily="34" charset="0"/>
              </a:endParaRPr>
            </a:p>
          </p:txBody>
        </p:sp>
      </p:grpSp>
      <p:sp>
        <p:nvSpPr>
          <p:cNvPr id="15363" name="Text Box 18"/>
          <p:cNvSpPr txBox="1">
            <a:spLocks noChangeArrowheads="1"/>
          </p:cNvSpPr>
          <p:nvPr/>
        </p:nvSpPr>
        <p:spPr bwMode="auto">
          <a:xfrm>
            <a:off x="3806825" y="1984375"/>
            <a:ext cx="1587500" cy="392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5" tIns="45718" rIns="91435" bIns="45718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ctr"/>
            <a:r>
              <a:rPr lang="cs-CZ" altLang="cs-CZ" sz="2000">
                <a:solidFill>
                  <a:srgbClr val="4D4D4D"/>
                </a:solidFill>
              </a:rPr>
              <a:t>PRODUCTS</a:t>
            </a:r>
          </a:p>
        </p:txBody>
      </p:sp>
      <p:sp>
        <p:nvSpPr>
          <p:cNvPr id="15364" name="Text Box 19"/>
          <p:cNvSpPr txBox="1">
            <a:spLocks noChangeArrowheads="1"/>
          </p:cNvSpPr>
          <p:nvPr/>
        </p:nvSpPr>
        <p:spPr bwMode="auto">
          <a:xfrm>
            <a:off x="3649663" y="2562225"/>
            <a:ext cx="1736725" cy="39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5" tIns="45718" rIns="91435" bIns="45718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ctr"/>
            <a:r>
              <a:rPr lang="cs-CZ" altLang="cs-CZ" sz="2000">
                <a:solidFill>
                  <a:srgbClr val="4D4D4D"/>
                </a:solidFill>
              </a:rPr>
              <a:t>PROCESSES</a:t>
            </a:r>
          </a:p>
        </p:txBody>
      </p:sp>
      <p:sp>
        <p:nvSpPr>
          <p:cNvPr id="15365" name="Text Box 20"/>
          <p:cNvSpPr txBox="1">
            <a:spLocks noChangeArrowheads="1"/>
          </p:cNvSpPr>
          <p:nvPr/>
        </p:nvSpPr>
        <p:spPr bwMode="auto">
          <a:xfrm>
            <a:off x="3027363" y="3135313"/>
            <a:ext cx="3070225" cy="392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5" tIns="45718" rIns="91435" bIns="45718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ctr"/>
            <a:r>
              <a:rPr lang="cs-CZ" altLang="cs-CZ" sz="2000">
                <a:solidFill>
                  <a:srgbClr val="4D4D4D"/>
                </a:solidFill>
              </a:rPr>
              <a:t>MANAGEMENT SYSTEM</a:t>
            </a:r>
          </a:p>
        </p:txBody>
      </p:sp>
      <p:sp>
        <p:nvSpPr>
          <p:cNvPr id="15366" name="Text Box 21"/>
          <p:cNvSpPr txBox="1">
            <a:spLocks noChangeArrowheads="1"/>
          </p:cNvSpPr>
          <p:nvPr/>
        </p:nvSpPr>
        <p:spPr bwMode="auto">
          <a:xfrm>
            <a:off x="3806825" y="3713163"/>
            <a:ext cx="1528763" cy="39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5" tIns="45718" rIns="91435" bIns="45718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ctr"/>
            <a:r>
              <a:rPr lang="cs-CZ" altLang="cs-CZ" sz="2000">
                <a:solidFill>
                  <a:srgbClr val="4D4D4D"/>
                </a:solidFill>
              </a:rPr>
              <a:t>STRATEGY</a:t>
            </a:r>
          </a:p>
        </p:txBody>
      </p:sp>
      <p:sp>
        <p:nvSpPr>
          <p:cNvPr id="15367" name="Text Box 22"/>
          <p:cNvSpPr txBox="1">
            <a:spLocks noChangeArrowheads="1"/>
          </p:cNvSpPr>
          <p:nvPr/>
        </p:nvSpPr>
        <p:spPr bwMode="auto">
          <a:xfrm>
            <a:off x="3451225" y="4287838"/>
            <a:ext cx="2306638" cy="392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5" tIns="45718" rIns="91435" bIns="45718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ctr"/>
            <a:r>
              <a:rPr lang="cs-CZ" altLang="cs-CZ" sz="2000">
                <a:solidFill>
                  <a:srgbClr val="4D4D4D"/>
                </a:solidFill>
              </a:rPr>
              <a:t>VISION AND AIMS</a:t>
            </a:r>
          </a:p>
        </p:txBody>
      </p:sp>
      <p:sp>
        <p:nvSpPr>
          <p:cNvPr id="15368" name="Text Box 23"/>
          <p:cNvSpPr txBox="1">
            <a:spLocks noChangeArrowheads="1"/>
          </p:cNvSpPr>
          <p:nvPr/>
        </p:nvSpPr>
        <p:spPr bwMode="auto">
          <a:xfrm>
            <a:off x="3422650" y="4864100"/>
            <a:ext cx="2211388" cy="392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5" tIns="45718" rIns="91435" bIns="45718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ctr"/>
            <a:r>
              <a:rPr lang="cs-CZ" altLang="cs-CZ" sz="2000">
                <a:solidFill>
                  <a:srgbClr val="4D4D4D"/>
                </a:solidFill>
              </a:rPr>
              <a:t>STAKEHOLDERS</a:t>
            </a:r>
          </a:p>
        </p:txBody>
      </p:sp>
      <p:sp>
        <p:nvSpPr>
          <p:cNvPr id="15369" name="Text Box 24"/>
          <p:cNvSpPr txBox="1">
            <a:spLocks noChangeArrowheads="1"/>
          </p:cNvSpPr>
          <p:nvPr/>
        </p:nvSpPr>
        <p:spPr bwMode="auto">
          <a:xfrm>
            <a:off x="4937125" y="2827338"/>
            <a:ext cx="1841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5" tIns="45718" rIns="91435" bIns="45718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>
              <a:spcBef>
                <a:spcPct val="20000"/>
              </a:spcBef>
              <a:buClr>
                <a:srgbClr val="FF9900"/>
              </a:buClr>
            </a:pPr>
            <a:endParaRPr lang="cs-CZ" altLang="cs-CZ" sz="2800">
              <a:latin typeface="Garamond" pitchFamily="18" charset="0"/>
            </a:endParaRPr>
          </a:p>
        </p:txBody>
      </p:sp>
      <p:sp>
        <p:nvSpPr>
          <p:cNvPr id="15370" name="Rectangle 25"/>
          <p:cNvSpPr>
            <a:spLocks noChangeArrowheads="1"/>
          </p:cNvSpPr>
          <p:nvPr/>
        </p:nvSpPr>
        <p:spPr bwMode="auto">
          <a:xfrm>
            <a:off x="3505200" y="2362200"/>
            <a:ext cx="17526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15371" name="Rectangle 26"/>
          <p:cNvSpPr>
            <a:spLocks noGrp="1" noChangeArrowheads="1"/>
          </p:cNvSpPr>
          <p:nvPr>
            <p:ph type="title"/>
          </p:nvPr>
        </p:nvSpPr>
        <p:spPr>
          <a:xfrm>
            <a:off x="368300" y="5600700"/>
            <a:ext cx="8358188" cy="312738"/>
          </a:xfrm>
        </p:spPr>
        <p:txBody>
          <a:bodyPr/>
          <a:lstStyle/>
          <a:p>
            <a:pPr marL="1117600" indent="-1117600"/>
            <a:r>
              <a:rPr lang="cs-CZ" altLang="cs-CZ" sz="2400" smtClean="0">
                <a:solidFill>
                  <a:srgbClr val="003399"/>
                </a:solidFill>
              </a:rPr>
              <a:t>Step No. 1: Identifying potentials</a:t>
            </a:r>
            <a:endParaRPr lang="en-GB" altLang="cs-CZ" sz="2400" smtClean="0">
              <a:solidFill>
                <a:srgbClr val="003399"/>
              </a:solidFill>
            </a:endParaRPr>
          </a:p>
        </p:txBody>
      </p:sp>
      <p:sp>
        <p:nvSpPr>
          <p:cNvPr id="15372" name="Line 27"/>
          <p:cNvSpPr>
            <a:spLocks noChangeShapeType="1"/>
          </p:cNvSpPr>
          <p:nvPr/>
        </p:nvSpPr>
        <p:spPr bwMode="auto">
          <a:xfrm>
            <a:off x="3133725" y="4092575"/>
            <a:ext cx="2886075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5373" name="Text Box 28"/>
          <p:cNvSpPr txBox="1">
            <a:spLocks noChangeArrowheads="1"/>
          </p:cNvSpPr>
          <p:nvPr/>
        </p:nvSpPr>
        <p:spPr bwMode="auto">
          <a:xfrm>
            <a:off x="428625" y="2870200"/>
            <a:ext cx="1928813" cy="1009650"/>
          </a:xfrm>
          <a:prstGeom prst="rect">
            <a:avLst/>
          </a:prstGeom>
          <a:noFill/>
          <a:ln w="317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4291" tIns="32146" rIns="64291" bIns="32146">
            <a:spAutoFit/>
          </a:bodyPr>
          <a:lstStyle>
            <a:lvl1pPr defTabSz="642938"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642938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642938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642938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642938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cs-CZ" altLang="cs-CZ" sz="2000" b="1" i="1">
                <a:solidFill>
                  <a:srgbClr val="FF0000"/>
                </a:solidFill>
                <a:latin typeface="Arial" pitchFamily="34" charset="0"/>
              </a:rPr>
              <a:t>1.2 energy and material flows analysis</a:t>
            </a:r>
          </a:p>
        </p:txBody>
      </p:sp>
      <p:sp>
        <p:nvSpPr>
          <p:cNvPr id="15374" name="Text Box 29"/>
          <p:cNvSpPr txBox="1">
            <a:spLocks noChangeArrowheads="1"/>
          </p:cNvSpPr>
          <p:nvPr/>
        </p:nvSpPr>
        <p:spPr bwMode="auto">
          <a:xfrm>
            <a:off x="428625" y="1714500"/>
            <a:ext cx="1608138" cy="989013"/>
          </a:xfrm>
          <a:prstGeom prst="rect">
            <a:avLst/>
          </a:prstGeom>
          <a:noFill/>
          <a:ln w="317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4291" tIns="32146" rIns="64291" bIns="32146">
            <a:spAutoFit/>
          </a:bodyPr>
          <a:lstStyle>
            <a:lvl1pPr defTabSz="642938"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642938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642938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642938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642938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cs-CZ" altLang="cs-CZ" sz="2000" b="1" i="1">
                <a:solidFill>
                  <a:srgbClr val="FF0000"/>
                </a:solidFill>
                <a:latin typeface="Arial" pitchFamily="34" charset="0"/>
              </a:rPr>
              <a:t>1.3 life cycle analysis</a:t>
            </a:r>
          </a:p>
        </p:txBody>
      </p:sp>
      <p:sp>
        <p:nvSpPr>
          <p:cNvPr id="15375" name="Text Box 30"/>
          <p:cNvSpPr txBox="1">
            <a:spLocks noChangeArrowheads="1"/>
          </p:cNvSpPr>
          <p:nvPr/>
        </p:nvSpPr>
        <p:spPr bwMode="auto">
          <a:xfrm>
            <a:off x="428625" y="4394200"/>
            <a:ext cx="1714500" cy="989013"/>
          </a:xfrm>
          <a:prstGeom prst="rect">
            <a:avLst/>
          </a:prstGeom>
          <a:noFill/>
          <a:ln w="317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4291" tIns="32146" rIns="64291" bIns="32146">
            <a:spAutoFit/>
          </a:bodyPr>
          <a:lstStyle>
            <a:lvl1pPr defTabSz="642938"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642938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642938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642938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642938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cs-CZ" altLang="cs-CZ" sz="2000" b="1" i="1">
                <a:solidFill>
                  <a:srgbClr val="FF0000"/>
                </a:solidFill>
                <a:latin typeface="Arial" pitchFamily="34" charset="0"/>
              </a:rPr>
              <a:t>1.1 stakeholder analysis</a:t>
            </a:r>
          </a:p>
        </p:txBody>
      </p:sp>
      <p:sp>
        <p:nvSpPr>
          <p:cNvPr id="15376" name="Rectangle 31"/>
          <p:cNvSpPr>
            <a:spLocks noChangeArrowheads="1"/>
          </p:cNvSpPr>
          <p:nvPr/>
        </p:nvSpPr>
        <p:spPr bwMode="auto">
          <a:xfrm>
            <a:off x="2732088" y="1500188"/>
            <a:ext cx="3643312" cy="3751262"/>
          </a:xfrm>
          <a:prstGeom prst="rect">
            <a:avLst/>
          </a:prstGeom>
          <a:solidFill>
            <a:schemeClr val="bg1">
              <a:alpha val="50195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15377" name="Text Box 32"/>
          <p:cNvSpPr txBox="1">
            <a:spLocks noChangeArrowheads="1"/>
          </p:cNvSpPr>
          <p:nvPr/>
        </p:nvSpPr>
        <p:spPr bwMode="auto">
          <a:xfrm>
            <a:off x="4323655" y="1222747"/>
            <a:ext cx="499170" cy="4202998"/>
          </a:xfrm>
          <a:prstGeom prst="rect">
            <a:avLst/>
          </a:prstGeom>
          <a:noFill/>
          <a:ln w="317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square" lIns="64291" tIns="32146" rIns="64291" bIns="32146">
            <a:spAutoFit/>
          </a:bodyPr>
          <a:lstStyle>
            <a:lvl1pPr defTabSz="642938"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642938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642938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642938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642938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cs-CZ" altLang="cs-CZ" b="1" dirty="0">
                <a:solidFill>
                  <a:srgbClr val="008000"/>
                </a:solidFill>
                <a:latin typeface="Arial" pitchFamily="34" charset="0"/>
              </a:rPr>
              <a:t>1.4</a:t>
            </a:r>
            <a:r>
              <a:rPr lang="cs-CZ" altLang="cs-CZ" sz="2000" b="1" dirty="0">
                <a:solidFill>
                  <a:srgbClr val="008000"/>
                </a:solidFill>
                <a:latin typeface="Arial" pitchFamily="34" charset="0"/>
              </a:rPr>
              <a:t> </a:t>
            </a:r>
            <a:r>
              <a:rPr lang="cs-CZ" altLang="cs-CZ" sz="2000" b="1" dirty="0" smtClean="0">
                <a:solidFill>
                  <a:srgbClr val="008000"/>
                </a:solidFill>
                <a:latin typeface="Arial" pitchFamily="34" charset="0"/>
              </a:rPr>
              <a:t>RE / SCP </a:t>
            </a:r>
            <a:r>
              <a:rPr lang="cs-CZ" altLang="cs-CZ" sz="2000" b="1" dirty="0" err="1">
                <a:solidFill>
                  <a:srgbClr val="008000"/>
                </a:solidFill>
                <a:latin typeface="Arial" pitchFamily="34" charset="0"/>
              </a:rPr>
              <a:t>aspects</a:t>
            </a:r>
            <a:r>
              <a:rPr lang="cs-CZ" altLang="cs-CZ" sz="2000" b="1" dirty="0">
                <a:solidFill>
                  <a:srgbClr val="008000"/>
                </a:solidFill>
                <a:latin typeface="Arial" pitchFamily="34" charset="0"/>
              </a:rPr>
              <a:t> </a:t>
            </a:r>
            <a:r>
              <a:rPr lang="cs-CZ" altLang="cs-CZ" sz="2000" b="1" dirty="0" err="1">
                <a:solidFill>
                  <a:srgbClr val="008000"/>
                </a:solidFill>
                <a:latin typeface="Arial" pitchFamily="34" charset="0"/>
              </a:rPr>
              <a:t>assessment</a:t>
            </a:r>
            <a:endParaRPr lang="cs-CZ" altLang="cs-CZ" sz="2000" b="1" dirty="0">
              <a:solidFill>
                <a:srgbClr val="008000"/>
              </a:solidFill>
              <a:latin typeface="Arial" pitchFamily="34" charset="0"/>
            </a:endParaRPr>
          </a:p>
        </p:txBody>
      </p:sp>
      <p:sp>
        <p:nvSpPr>
          <p:cNvPr id="15378" name="Text Box 33"/>
          <p:cNvSpPr txBox="1">
            <a:spLocks noChangeArrowheads="1"/>
          </p:cNvSpPr>
          <p:nvPr/>
        </p:nvSpPr>
        <p:spPr bwMode="auto">
          <a:xfrm>
            <a:off x="5680075" y="1822450"/>
            <a:ext cx="3267075" cy="1296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4291" tIns="32146" rIns="64291" bIns="32146">
            <a:spAutoFit/>
          </a:bodyPr>
          <a:lstStyle>
            <a:lvl1pPr defTabSz="642938"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642938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642938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642938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642938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cs-CZ" altLang="cs-CZ" sz="2000" dirty="0" smtClean="0">
                <a:latin typeface="Times New Roman" pitchFamily="18" charset="0"/>
              </a:rPr>
              <a:t>RE / </a:t>
            </a:r>
            <a:r>
              <a:rPr lang="en-GB" altLang="cs-CZ" sz="2000" dirty="0" smtClean="0">
                <a:latin typeface="Times New Roman" pitchFamily="18" charset="0"/>
              </a:rPr>
              <a:t>SCP </a:t>
            </a:r>
            <a:r>
              <a:rPr lang="en-GB" altLang="cs-CZ" sz="2000" dirty="0">
                <a:latin typeface="Times New Roman" pitchFamily="18" charset="0"/>
              </a:rPr>
              <a:t>Aspects Assessment is performed </a:t>
            </a:r>
            <a:r>
              <a:rPr lang="cs-CZ" altLang="cs-CZ" sz="2000" dirty="0" err="1">
                <a:latin typeface="Times New Roman" pitchFamily="18" charset="0"/>
              </a:rPr>
              <a:t>independently</a:t>
            </a:r>
            <a:r>
              <a:rPr lang="cs-CZ" altLang="cs-CZ" sz="2000" dirty="0">
                <a:latin typeface="Times New Roman" pitchFamily="18" charset="0"/>
              </a:rPr>
              <a:t> </a:t>
            </a:r>
            <a:r>
              <a:rPr lang="en-GB" altLang="cs-CZ" sz="2000" dirty="0">
                <a:latin typeface="Times New Roman" pitchFamily="18" charset="0"/>
              </a:rPr>
              <a:t>from the existing </a:t>
            </a:r>
            <a:r>
              <a:rPr lang="cs-CZ" altLang="cs-CZ" sz="2000" dirty="0" err="1">
                <a:latin typeface="Times New Roman" pitchFamily="18" charset="0"/>
              </a:rPr>
              <a:t>applications</a:t>
            </a:r>
            <a:r>
              <a:rPr lang="cs-CZ" altLang="cs-CZ" sz="2000" dirty="0">
                <a:latin typeface="Times New Roman" pitchFamily="18" charset="0"/>
              </a:rPr>
              <a:t> (</a:t>
            </a:r>
            <a:r>
              <a:rPr lang="cs-CZ" altLang="cs-CZ" sz="2000" dirty="0" err="1">
                <a:latin typeface="Times New Roman" pitchFamily="18" charset="0"/>
              </a:rPr>
              <a:t>tools</a:t>
            </a:r>
            <a:r>
              <a:rPr lang="cs-CZ" altLang="cs-CZ" sz="2000" dirty="0">
                <a:latin typeface="Times New Roman" pitchFamily="18" charset="0"/>
              </a:rPr>
              <a:t> and </a:t>
            </a:r>
            <a:r>
              <a:rPr lang="en-GB" altLang="cs-CZ" sz="2000" dirty="0">
                <a:latin typeface="Times New Roman" pitchFamily="18" charset="0"/>
              </a:rPr>
              <a:t>instruments</a:t>
            </a:r>
            <a:r>
              <a:rPr lang="cs-CZ" altLang="cs-CZ" sz="2000" dirty="0">
                <a:latin typeface="Times New Roman" pitchFamily="18" charset="0"/>
              </a:rPr>
              <a:t>)</a:t>
            </a:r>
            <a:r>
              <a:rPr lang="cs-CZ" altLang="cs-CZ" sz="2000" dirty="0">
                <a:latin typeface="Times New Roman" pitchFamily="18" charset="0"/>
                <a:cs typeface="Lucida Sans Unicode" pitchFamily="34" charset="0"/>
              </a:rPr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86" name="Group 2"/>
          <p:cNvGrpSpPr>
            <a:grpSpLocks/>
          </p:cNvGrpSpPr>
          <p:nvPr/>
        </p:nvGrpSpPr>
        <p:grpSpPr bwMode="auto">
          <a:xfrm>
            <a:off x="2814638" y="1500188"/>
            <a:ext cx="3560762" cy="3733800"/>
            <a:chOff x="576" y="1536"/>
            <a:chExt cx="2243" cy="2352"/>
          </a:xfrm>
        </p:grpSpPr>
        <p:grpSp>
          <p:nvGrpSpPr>
            <p:cNvPr id="16402" name="Group 3"/>
            <p:cNvGrpSpPr>
              <a:grpSpLocks/>
            </p:cNvGrpSpPr>
            <p:nvPr/>
          </p:nvGrpSpPr>
          <p:grpSpPr bwMode="auto">
            <a:xfrm>
              <a:off x="576" y="1536"/>
              <a:ext cx="2243" cy="2352"/>
              <a:chOff x="192" y="67"/>
              <a:chExt cx="257" cy="221"/>
            </a:xfrm>
          </p:grpSpPr>
          <p:sp>
            <p:nvSpPr>
              <p:cNvPr id="16409" name="Line 4"/>
              <p:cNvSpPr>
                <a:spLocks noChangeShapeType="1"/>
              </p:cNvSpPr>
              <p:nvPr/>
            </p:nvSpPr>
            <p:spPr bwMode="auto">
              <a:xfrm flipH="1">
                <a:off x="192" y="67"/>
                <a:ext cx="128" cy="220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6410" name="Line 5"/>
              <p:cNvSpPr>
                <a:spLocks noChangeShapeType="1"/>
              </p:cNvSpPr>
              <p:nvPr/>
            </p:nvSpPr>
            <p:spPr bwMode="auto">
              <a:xfrm>
                <a:off x="322" y="69"/>
                <a:ext cx="127" cy="219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6411" name="Line 6"/>
              <p:cNvSpPr>
                <a:spLocks noChangeShapeType="1"/>
              </p:cNvSpPr>
              <p:nvPr/>
            </p:nvSpPr>
            <p:spPr bwMode="auto">
              <a:xfrm>
                <a:off x="194" y="287"/>
                <a:ext cx="254" cy="0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6412" name="Line 7"/>
              <p:cNvSpPr>
                <a:spLocks noChangeShapeType="1"/>
              </p:cNvSpPr>
              <p:nvPr/>
            </p:nvSpPr>
            <p:spPr bwMode="auto">
              <a:xfrm>
                <a:off x="211" y="254"/>
                <a:ext cx="219" cy="0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6413" name="Line 8"/>
              <p:cNvSpPr>
                <a:spLocks noChangeShapeType="1"/>
              </p:cNvSpPr>
              <p:nvPr/>
            </p:nvSpPr>
            <p:spPr bwMode="auto">
              <a:xfrm>
                <a:off x="232" y="221"/>
                <a:ext cx="177" cy="0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6414" name="Line 9"/>
              <p:cNvSpPr>
                <a:spLocks noChangeShapeType="1"/>
              </p:cNvSpPr>
              <p:nvPr/>
            </p:nvSpPr>
            <p:spPr bwMode="auto">
              <a:xfrm>
                <a:off x="251" y="186"/>
                <a:ext cx="140" cy="0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6415" name="Line 10"/>
              <p:cNvSpPr>
                <a:spLocks noChangeShapeType="1"/>
              </p:cNvSpPr>
              <p:nvPr/>
            </p:nvSpPr>
            <p:spPr bwMode="auto">
              <a:xfrm>
                <a:off x="272" y="153"/>
                <a:ext cx="98" cy="0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6416" name="Line 11"/>
              <p:cNvSpPr>
                <a:spLocks noChangeShapeType="1"/>
              </p:cNvSpPr>
              <p:nvPr/>
            </p:nvSpPr>
            <p:spPr bwMode="auto">
              <a:xfrm>
                <a:off x="291" y="119"/>
                <a:ext cx="60" cy="0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</p:grpSp>
        <p:sp>
          <p:nvSpPr>
            <p:cNvPr id="16403" name="Text Box 12"/>
            <p:cNvSpPr txBox="1">
              <a:spLocks noChangeArrowheads="1"/>
            </p:cNvSpPr>
            <p:nvPr/>
          </p:nvSpPr>
          <p:spPr bwMode="auto">
            <a:xfrm>
              <a:off x="1056" y="3552"/>
              <a:ext cx="1344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1435" tIns="45718" rIns="91435" bIns="45718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endParaRPr lang="cs-CZ" altLang="cs-CZ" sz="1400" b="1">
                <a:latin typeface="Verdana" pitchFamily="34" charset="0"/>
              </a:endParaRPr>
            </a:p>
          </p:txBody>
        </p:sp>
        <p:sp>
          <p:nvSpPr>
            <p:cNvPr id="16404" name="Text Box 13"/>
            <p:cNvSpPr txBox="1">
              <a:spLocks noChangeArrowheads="1"/>
            </p:cNvSpPr>
            <p:nvPr/>
          </p:nvSpPr>
          <p:spPr bwMode="auto">
            <a:xfrm>
              <a:off x="1200" y="2880"/>
              <a:ext cx="1104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1435" tIns="45718" rIns="91435" bIns="45718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endParaRPr lang="cs-CZ" altLang="cs-CZ">
                <a:latin typeface="Verdana" pitchFamily="34" charset="0"/>
              </a:endParaRPr>
            </a:p>
          </p:txBody>
        </p:sp>
        <p:sp>
          <p:nvSpPr>
            <p:cNvPr id="16405" name="Text Box 14"/>
            <p:cNvSpPr txBox="1">
              <a:spLocks noChangeArrowheads="1"/>
            </p:cNvSpPr>
            <p:nvPr/>
          </p:nvSpPr>
          <p:spPr bwMode="auto">
            <a:xfrm>
              <a:off x="1248" y="3216"/>
              <a:ext cx="1008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1435" tIns="45718" rIns="91435" bIns="45718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endParaRPr lang="cs-CZ" altLang="cs-CZ">
                <a:latin typeface="Verdana" pitchFamily="34" charset="0"/>
              </a:endParaRPr>
            </a:p>
          </p:txBody>
        </p:sp>
        <p:sp>
          <p:nvSpPr>
            <p:cNvPr id="16406" name="Text Box 15"/>
            <p:cNvSpPr txBox="1">
              <a:spLocks noChangeArrowheads="1"/>
            </p:cNvSpPr>
            <p:nvPr/>
          </p:nvSpPr>
          <p:spPr bwMode="auto">
            <a:xfrm>
              <a:off x="1104" y="2544"/>
              <a:ext cx="1296" cy="2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1435" tIns="45718" rIns="91435" bIns="45718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endParaRPr lang="cs-CZ" altLang="cs-CZ">
                <a:latin typeface="Verdana" pitchFamily="34" charset="0"/>
              </a:endParaRPr>
            </a:p>
          </p:txBody>
        </p:sp>
        <p:sp>
          <p:nvSpPr>
            <p:cNvPr id="16407" name="Text Box 16"/>
            <p:cNvSpPr txBox="1">
              <a:spLocks noChangeArrowheads="1"/>
            </p:cNvSpPr>
            <p:nvPr/>
          </p:nvSpPr>
          <p:spPr bwMode="auto">
            <a:xfrm>
              <a:off x="1104" y="2160"/>
              <a:ext cx="1248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1435" tIns="45718" rIns="91435" bIns="45718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endParaRPr lang="cs-CZ" altLang="cs-CZ">
                <a:latin typeface="Verdana" pitchFamily="34" charset="0"/>
              </a:endParaRPr>
            </a:p>
          </p:txBody>
        </p:sp>
        <p:sp>
          <p:nvSpPr>
            <p:cNvPr id="16408" name="Text Box 17"/>
            <p:cNvSpPr txBox="1">
              <a:spLocks noChangeArrowheads="1"/>
            </p:cNvSpPr>
            <p:nvPr/>
          </p:nvSpPr>
          <p:spPr bwMode="auto">
            <a:xfrm>
              <a:off x="1200" y="1824"/>
              <a:ext cx="1104" cy="2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1435" tIns="45718" rIns="91435" bIns="45718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endParaRPr lang="cs-CZ" altLang="cs-CZ">
                <a:latin typeface="Verdana" pitchFamily="34" charset="0"/>
              </a:endParaRPr>
            </a:p>
          </p:txBody>
        </p:sp>
      </p:grpSp>
      <p:sp>
        <p:nvSpPr>
          <p:cNvPr id="16387" name="Text Box 18"/>
          <p:cNvSpPr txBox="1">
            <a:spLocks noChangeArrowheads="1"/>
          </p:cNvSpPr>
          <p:nvPr/>
        </p:nvSpPr>
        <p:spPr bwMode="auto">
          <a:xfrm>
            <a:off x="3806825" y="1984375"/>
            <a:ext cx="1587500" cy="392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5" tIns="45718" rIns="91435" bIns="45718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ctr"/>
            <a:r>
              <a:rPr lang="cs-CZ" altLang="cs-CZ" sz="2000">
                <a:solidFill>
                  <a:srgbClr val="4D4D4D"/>
                </a:solidFill>
              </a:rPr>
              <a:t>PRODUCTS</a:t>
            </a:r>
          </a:p>
        </p:txBody>
      </p:sp>
      <p:sp>
        <p:nvSpPr>
          <p:cNvPr id="16388" name="Text Box 19"/>
          <p:cNvSpPr txBox="1">
            <a:spLocks noChangeArrowheads="1"/>
          </p:cNvSpPr>
          <p:nvPr/>
        </p:nvSpPr>
        <p:spPr bwMode="auto">
          <a:xfrm>
            <a:off x="3649663" y="2562225"/>
            <a:ext cx="1736725" cy="39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5" tIns="45718" rIns="91435" bIns="45718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ctr"/>
            <a:r>
              <a:rPr lang="cs-CZ" altLang="cs-CZ" sz="2000">
                <a:solidFill>
                  <a:srgbClr val="4D4D4D"/>
                </a:solidFill>
              </a:rPr>
              <a:t>PROCESSES</a:t>
            </a:r>
          </a:p>
        </p:txBody>
      </p:sp>
      <p:sp>
        <p:nvSpPr>
          <p:cNvPr id="16389" name="Text Box 20"/>
          <p:cNvSpPr txBox="1">
            <a:spLocks noChangeArrowheads="1"/>
          </p:cNvSpPr>
          <p:nvPr/>
        </p:nvSpPr>
        <p:spPr bwMode="auto">
          <a:xfrm>
            <a:off x="3027363" y="3135313"/>
            <a:ext cx="3070225" cy="392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5" tIns="45718" rIns="91435" bIns="45718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ctr"/>
            <a:r>
              <a:rPr lang="cs-CZ" altLang="cs-CZ" sz="2000">
                <a:solidFill>
                  <a:srgbClr val="4D4D4D"/>
                </a:solidFill>
              </a:rPr>
              <a:t>MANAGEMENT SYSTEM</a:t>
            </a:r>
          </a:p>
        </p:txBody>
      </p:sp>
      <p:sp>
        <p:nvSpPr>
          <p:cNvPr id="16390" name="Text Box 21"/>
          <p:cNvSpPr txBox="1">
            <a:spLocks noChangeArrowheads="1"/>
          </p:cNvSpPr>
          <p:nvPr/>
        </p:nvSpPr>
        <p:spPr bwMode="auto">
          <a:xfrm>
            <a:off x="3806825" y="3713163"/>
            <a:ext cx="1528763" cy="39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5" tIns="45718" rIns="91435" bIns="45718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ctr"/>
            <a:r>
              <a:rPr lang="cs-CZ" altLang="cs-CZ" sz="2000">
                <a:solidFill>
                  <a:srgbClr val="4D4D4D"/>
                </a:solidFill>
              </a:rPr>
              <a:t>STRATEGY</a:t>
            </a:r>
          </a:p>
        </p:txBody>
      </p:sp>
      <p:sp>
        <p:nvSpPr>
          <p:cNvPr id="16391" name="Text Box 22"/>
          <p:cNvSpPr txBox="1">
            <a:spLocks noChangeArrowheads="1"/>
          </p:cNvSpPr>
          <p:nvPr/>
        </p:nvSpPr>
        <p:spPr bwMode="auto">
          <a:xfrm>
            <a:off x="3451225" y="4287838"/>
            <a:ext cx="2306638" cy="392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5" tIns="45718" rIns="91435" bIns="45718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ctr"/>
            <a:r>
              <a:rPr lang="cs-CZ" altLang="cs-CZ" sz="2000">
                <a:solidFill>
                  <a:srgbClr val="4D4D4D"/>
                </a:solidFill>
              </a:rPr>
              <a:t>VISION AND AIMS</a:t>
            </a:r>
          </a:p>
        </p:txBody>
      </p:sp>
      <p:sp>
        <p:nvSpPr>
          <p:cNvPr id="16392" name="Text Box 23"/>
          <p:cNvSpPr txBox="1">
            <a:spLocks noChangeArrowheads="1"/>
          </p:cNvSpPr>
          <p:nvPr/>
        </p:nvSpPr>
        <p:spPr bwMode="auto">
          <a:xfrm>
            <a:off x="3422650" y="4864100"/>
            <a:ext cx="2211388" cy="392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5" tIns="45718" rIns="91435" bIns="45718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ctr"/>
            <a:r>
              <a:rPr lang="cs-CZ" altLang="cs-CZ" sz="2000">
                <a:solidFill>
                  <a:srgbClr val="4D4D4D"/>
                </a:solidFill>
              </a:rPr>
              <a:t>STAKEHOLDERS</a:t>
            </a:r>
          </a:p>
        </p:txBody>
      </p:sp>
      <p:sp>
        <p:nvSpPr>
          <p:cNvPr id="16393" name="Text Box 24"/>
          <p:cNvSpPr txBox="1">
            <a:spLocks noChangeArrowheads="1"/>
          </p:cNvSpPr>
          <p:nvPr/>
        </p:nvSpPr>
        <p:spPr bwMode="auto">
          <a:xfrm>
            <a:off x="4937125" y="2827338"/>
            <a:ext cx="1841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5" tIns="45718" rIns="91435" bIns="45718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>
              <a:spcBef>
                <a:spcPct val="20000"/>
              </a:spcBef>
              <a:buClr>
                <a:srgbClr val="FF9900"/>
              </a:buClr>
            </a:pPr>
            <a:endParaRPr lang="cs-CZ" altLang="cs-CZ" sz="2800">
              <a:latin typeface="Garamond" pitchFamily="18" charset="0"/>
            </a:endParaRPr>
          </a:p>
        </p:txBody>
      </p:sp>
      <p:sp>
        <p:nvSpPr>
          <p:cNvPr id="16394" name="Rectangle 25"/>
          <p:cNvSpPr>
            <a:spLocks noChangeArrowheads="1"/>
          </p:cNvSpPr>
          <p:nvPr/>
        </p:nvSpPr>
        <p:spPr bwMode="auto">
          <a:xfrm>
            <a:off x="3505200" y="2362200"/>
            <a:ext cx="17526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16395" name="Rectangle 26"/>
          <p:cNvSpPr>
            <a:spLocks noGrp="1" noChangeArrowheads="1"/>
          </p:cNvSpPr>
          <p:nvPr>
            <p:ph type="title"/>
          </p:nvPr>
        </p:nvSpPr>
        <p:spPr>
          <a:xfrm>
            <a:off x="201613" y="5805488"/>
            <a:ext cx="8358187" cy="312737"/>
          </a:xfrm>
        </p:spPr>
        <p:txBody>
          <a:bodyPr/>
          <a:lstStyle/>
          <a:p>
            <a:pPr marL="1117600" indent="-1117600"/>
            <a:r>
              <a:rPr lang="cs-CZ" altLang="cs-CZ" sz="2400" smtClean="0">
                <a:solidFill>
                  <a:srgbClr val="003399"/>
                </a:solidFill>
              </a:rPr>
              <a:t>Step No. 1: Determination of Areas for Improvement</a:t>
            </a:r>
            <a:endParaRPr lang="en-GB" altLang="cs-CZ" sz="2400" smtClean="0">
              <a:solidFill>
                <a:srgbClr val="003399"/>
              </a:solidFill>
            </a:endParaRPr>
          </a:p>
        </p:txBody>
      </p:sp>
      <p:sp>
        <p:nvSpPr>
          <p:cNvPr id="16396" name="Line 27"/>
          <p:cNvSpPr>
            <a:spLocks noChangeShapeType="1"/>
          </p:cNvSpPr>
          <p:nvPr/>
        </p:nvSpPr>
        <p:spPr bwMode="auto">
          <a:xfrm>
            <a:off x="3133725" y="4092575"/>
            <a:ext cx="2886075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6397" name="Rectangle 28"/>
          <p:cNvSpPr>
            <a:spLocks noChangeArrowheads="1"/>
          </p:cNvSpPr>
          <p:nvPr/>
        </p:nvSpPr>
        <p:spPr bwMode="auto">
          <a:xfrm>
            <a:off x="2732088" y="1500188"/>
            <a:ext cx="3643312" cy="3751262"/>
          </a:xfrm>
          <a:prstGeom prst="rect">
            <a:avLst/>
          </a:prstGeom>
          <a:solidFill>
            <a:schemeClr val="bg1">
              <a:alpha val="50195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16398" name="Text Box 29"/>
          <p:cNvSpPr txBox="1">
            <a:spLocks noChangeArrowheads="1"/>
          </p:cNvSpPr>
          <p:nvPr/>
        </p:nvSpPr>
        <p:spPr bwMode="auto">
          <a:xfrm>
            <a:off x="1170524" y="1554162"/>
            <a:ext cx="437614" cy="3889707"/>
          </a:xfrm>
          <a:prstGeom prst="rect">
            <a:avLst/>
          </a:prstGeom>
          <a:noFill/>
          <a:ln w="317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square" lIns="64291" tIns="32146" rIns="64291" bIns="32146">
            <a:spAutoFit/>
          </a:bodyPr>
          <a:lstStyle>
            <a:lvl1pPr defTabSz="642938"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642938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642938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642938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642938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cs-CZ" altLang="cs-CZ" sz="2000" b="1" dirty="0" smtClean="0">
                <a:solidFill>
                  <a:srgbClr val="FF0000"/>
                </a:solidFill>
                <a:latin typeface="Arial" pitchFamily="34" charset="0"/>
              </a:rPr>
              <a:t>RE / SCP </a:t>
            </a:r>
            <a:r>
              <a:rPr lang="cs-CZ" altLang="cs-CZ" sz="2000" b="1" dirty="0" err="1">
                <a:solidFill>
                  <a:srgbClr val="FF0000"/>
                </a:solidFill>
                <a:latin typeface="Arial" pitchFamily="34" charset="0"/>
              </a:rPr>
              <a:t>Aspects</a:t>
            </a:r>
            <a:r>
              <a:rPr lang="cs-CZ" altLang="cs-CZ" sz="2000" b="1" dirty="0">
                <a:solidFill>
                  <a:srgbClr val="FF0000"/>
                </a:solidFill>
                <a:latin typeface="Arial" pitchFamily="34" charset="0"/>
              </a:rPr>
              <a:t> </a:t>
            </a:r>
            <a:r>
              <a:rPr lang="cs-CZ" altLang="cs-CZ" sz="2000" b="1" dirty="0" err="1">
                <a:solidFill>
                  <a:srgbClr val="FF0000"/>
                </a:solidFill>
                <a:latin typeface="Arial" pitchFamily="34" charset="0"/>
              </a:rPr>
              <a:t>Assessment</a:t>
            </a:r>
            <a:endParaRPr lang="cs-CZ" altLang="cs-CZ" sz="2000" b="1" dirty="0">
              <a:solidFill>
                <a:srgbClr val="FF0000"/>
              </a:solidFill>
              <a:latin typeface="Arial" pitchFamily="34" charset="0"/>
            </a:endParaRPr>
          </a:p>
        </p:txBody>
      </p:sp>
      <p:sp>
        <p:nvSpPr>
          <p:cNvPr id="16399" name="Text Box 30"/>
          <p:cNvSpPr txBox="1">
            <a:spLocks noChangeArrowheads="1"/>
          </p:cNvSpPr>
          <p:nvPr/>
        </p:nvSpPr>
        <p:spPr bwMode="auto">
          <a:xfrm>
            <a:off x="4122738" y="1554163"/>
            <a:ext cx="860425" cy="3643312"/>
          </a:xfrm>
          <a:prstGeom prst="rect">
            <a:avLst/>
          </a:prstGeom>
          <a:noFill/>
          <a:ln w="317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lIns="64291" tIns="32146" rIns="64291" bIns="32146">
            <a:spAutoFit/>
          </a:bodyPr>
          <a:lstStyle>
            <a:lvl1pPr defTabSz="642938"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642938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642938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642938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642938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>
              <a:spcBef>
                <a:spcPct val="50000"/>
              </a:spcBef>
            </a:pPr>
            <a:endParaRPr lang="cs-CZ" altLang="cs-CZ" sz="1700" i="1">
              <a:solidFill>
                <a:srgbClr val="008000"/>
              </a:solidFill>
              <a:latin typeface="Arial Black" pitchFamily="34" charset="0"/>
            </a:endParaRPr>
          </a:p>
          <a:p>
            <a:pPr algn="ctr">
              <a:spcBef>
                <a:spcPct val="50000"/>
              </a:spcBef>
            </a:pPr>
            <a:r>
              <a:rPr lang="cs-CZ" altLang="cs-CZ" sz="1400" b="1">
                <a:solidFill>
                  <a:srgbClr val="008000"/>
                </a:solidFill>
                <a:latin typeface="Arial Black" pitchFamily="34" charset="0"/>
              </a:rPr>
              <a:t> </a:t>
            </a:r>
            <a:r>
              <a:rPr lang="cs-CZ" altLang="cs-CZ" sz="2000" b="1">
                <a:solidFill>
                  <a:srgbClr val="008000"/>
                </a:solidFill>
                <a:latin typeface="Arial" pitchFamily="34" charset="0"/>
              </a:rPr>
              <a:t>Areas for Improvements</a:t>
            </a:r>
          </a:p>
        </p:txBody>
      </p:sp>
      <p:sp>
        <p:nvSpPr>
          <p:cNvPr id="16400" name="Rectangle 31"/>
          <p:cNvSpPr>
            <a:spLocks noChangeArrowheads="1"/>
          </p:cNvSpPr>
          <p:nvPr/>
        </p:nvSpPr>
        <p:spPr bwMode="auto">
          <a:xfrm>
            <a:off x="4554538" y="2614613"/>
            <a:ext cx="320675" cy="331787"/>
          </a:xfrm>
          <a:prstGeom prst="rect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16401" name="Rectangle 32"/>
          <p:cNvSpPr>
            <a:spLocks noChangeArrowheads="1"/>
          </p:cNvSpPr>
          <p:nvPr/>
        </p:nvSpPr>
        <p:spPr bwMode="auto">
          <a:xfrm>
            <a:off x="4554538" y="4811713"/>
            <a:ext cx="320675" cy="331787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endParaRPr lang="cs-CZ" altLang="cs-CZ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10" name="Group 2"/>
          <p:cNvGrpSpPr>
            <a:grpSpLocks/>
          </p:cNvGrpSpPr>
          <p:nvPr/>
        </p:nvGrpSpPr>
        <p:grpSpPr bwMode="auto">
          <a:xfrm>
            <a:off x="2786063" y="1500188"/>
            <a:ext cx="3589337" cy="3751262"/>
            <a:chOff x="576" y="1536"/>
            <a:chExt cx="2243" cy="2352"/>
          </a:xfrm>
        </p:grpSpPr>
        <p:grpSp>
          <p:nvGrpSpPr>
            <p:cNvPr id="17436" name="Group 3"/>
            <p:cNvGrpSpPr>
              <a:grpSpLocks/>
            </p:cNvGrpSpPr>
            <p:nvPr/>
          </p:nvGrpSpPr>
          <p:grpSpPr bwMode="auto">
            <a:xfrm>
              <a:off x="576" y="1536"/>
              <a:ext cx="2243" cy="2352"/>
              <a:chOff x="192" y="67"/>
              <a:chExt cx="257" cy="221"/>
            </a:xfrm>
          </p:grpSpPr>
          <p:sp>
            <p:nvSpPr>
              <p:cNvPr id="17443" name="Line 4"/>
              <p:cNvSpPr>
                <a:spLocks noChangeShapeType="1"/>
              </p:cNvSpPr>
              <p:nvPr/>
            </p:nvSpPr>
            <p:spPr bwMode="auto">
              <a:xfrm flipH="1">
                <a:off x="192" y="67"/>
                <a:ext cx="128" cy="220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7444" name="Line 5"/>
              <p:cNvSpPr>
                <a:spLocks noChangeShapeType="1"/>
              </p:cNvSpPr>
              <p:nvPr/>
            </p:nvSpPr>
            <p:spPr bwMode="auto">
              <a:xfrm>
                <a:off x="322" y="69"/>
                <a:ext cx="127" cy="219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7445" name="Line 6"/>
              <p:cNvSpPr>
                <a:spLocks noChangeShapeType="1"/>
              </p:cNvSpPr>
              <p:nvPr/>
            </p:nvSpPr>
            <p:spPr bwMode="auto">
              <a:xfrm>
                <a:off x="194" y="287"/>
                <a:ext cx="254" cy="0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7446" name="Line 7"/>
              <p:cNvSpPr>
                <a:spLocks noChangeShapeType="1"/>
              </p:cNvSpPr>
              <p:nvPr/>
            </p:nvSpPr>
            <p:spPr bwMode="auto">
              <a:xfrm>
                <a:off x="211" y="254"/>
                <a:ext cx="219" cy="0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7447" name="Line 8"/>
              <p:cNvSpPr>
                <a:spLocks noChangeShapeType="1"/>
              </p:cNvSpPr>
              <p:nvPr/>
            </p:nvSpPr>
            <p:spPr bwMode="auto">
              <a:xfrm>
                <a:off x="232" y="221"/>
                <a:ext cx="177" cy="0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7448" name="Line 9"/>
              <p:cNvSpPr>
                <a:spLocks noChangeShapeType="1"/>
              </p:cNvSpPr>
              <p:nvPr/>
            </p:nvSpPr>
            <p:spPr bwMode="auto">
              <a:xfrm>
                <a:off x="251" y="186"/>
                <a:ext cx="140" cy="0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7449" name="Line 10"/>
              <p:cNvSpPr>
                <a:spLocks noChangeShapeType="1"/>
              </p:cNvSpPr>
              <p:nvPr/>
            </p:nvSpPr>
            <p:spPr bwMode="auto">
              <a:xfrm>
                <a:off x="272" y="153"/>
                <a:ext cx="98" cy="0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7450" name="Line 11"/>
              <p:cNvSpPr>
                <a:spLocks noChangeShapeType="1"/>
              </p:cNvSpPr>
              <p:nvPr/>
            </p:nvSpPr>
            <p:spPr bwMode="auto">
              <a:xfrm>
                <a:off x="291" y="119"/>
                <a:ext cx="60" cy="0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</p:grpSp>
        <p:sp>
          <p:nvSpPr>
            <p:cNvPr id="17437" name="Text Box 12"/>
            <p:cNvSpPr txBox="1">
              <a:spLocks noChangeArrowheads="1"/>
            </p:cNvSpPr>
            <p:nvPr/>
          </p:nvSpPr>
          <p:spPr bwMode="auto">
            <a:xfrm>
              <a:off x="1056" y="3552"/>
              <a:ext cx="1344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1435" tIns="45718" rIns="91435" bIns="45718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endParaRPr lang="cs-CZ" altLang="cs-CZ" sz="1400" b="1">
                <a:latin typeface="Verdana" pitchFamily="34" charset="0"/>
              </a:endParaRPr>
            </a:p>
          </p:txBody>
        </p:sp>
        <p:sp>
          <p:nvSpPr>
            <p:cNvPr id="17438" name="Text Box 13"/>
            <p:cNvSpPr txBox="1">
              <a:spLocks noChangeArrowheads="1"/>
            </p:cNvSpPr>
            <p:nvPr/>
          </p:nvSpPr>
          <p:spPr bwMode="auto">
            <a:xfrm>
              <a:off x="1200" y="2880"/>
              <a:ext cx="1104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1435" tIns="45718" rIns="91435" bIns="45718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endParaRPr lang="cs-CZ" altLang="cs-CZ">
                <a:latin typeface="Verdana" pitchFamily="34" charset="0"/>
              </a:endParaRPr>
            </a:p>
          </p:txBody>
        </p:sp>
        <p:sp>
          <p:nvSpPr>
            <p:cNvPr id="17439" name="Text Box 14"/>
            <p:cNvSpPr txBox="1">
              <a:spLocks noChangeArrowheads="1"/>
            </p:cNvSpPr>
            <p:nvPr/>
          </p:nvSpPr>
          <p:spPr bwMode="auto">
            <a:xfrm>
              <a:off x="1248" y="3216"/>
              <a:ext cx="1008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1435" tIns="45718" rIns="91435" bIns="45718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endParaRPr lang="cs-CZ" altLang="cs-CZ">
                <a:latin typeface="Verdana" pitchFamily="34" charset="0"/>
              </a:endParaRPr>
            </a:p>
          </p:txBody>
        </p:sp>
        <p:sp>
          <p:nvSpPr>
            <p:cNvPr id="17440" name="Text Box 15"/>
            <p:cNvSpPr txBox="1">
              <a:spLocks noChangeArrowheads="1"/>
            </p:cNvSpPr>
            <p:nvPr/>
          </p:nvSpPr>
          <p:spPr bwMode="auto">
            <a:xfrm>
              <a:off x="1104" y="2544"/>
              <a:ext cx="1296" cy="2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1435" tIns="45718" rIns="91435" bIns="45718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endParaRPr lang="cs-CZ" altLang="cs-CZ">
                <a:latin typeface="Verdana" pitchFamily="34" charset="0"/>
              </a:endParaRPr>
            </a:p>
          </p:txBody>
        </p:sp>
        <p:sp>
          <p:nvSpPr>
            <p:cNvPr id="17441" name="Text Box 16"/>
            <p:cNvSpPr txBox="1">
              <a:spLocks noChangeArrowheads="1"/>
            </p:cNvSpPr>
            <p:nvPr/>
          </p:nvSpPr>
          <p:spPr bwMode="auto">
            <a:xfrm>
              <a:off x="1104" y="2160"/>
              <a:ext cx="1248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1435" tIns="45718" rIns="91435" bIns="45718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endParaRPr lang="cs-CZ" altLang="cs-CZ">
                <a:latin typeface="Verdana" pitchFamily="34" charset="0"/>
              </a:endParaRPr>
            </a:p>
          </p:txBody>
        </p:sp>
        <p:sp>
          <p:nvSpPr>
            <p:cNvPr id="17442" name="Text Box 17"/>
            <p:cNvSpPr txBox="1">
              <a:spLocks noChangeArrowheads="1"/>
            </p:cNvSpPr>
            <p:nvPr/>
          </p:nvSpPr>
          <p:spPr bwMode="auto">
            <a:xfrm>
              <a:off x="1200" y="1824"/>
              <a:ext cx="1104" cy="2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1435" tIns="45718" rIns="91435" bIns="45718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endParaRPr lang="cs-CZ" altLang="cs-CZ">
                <a:latin typeface="Verdana" pitchFamily="34" charset="0"/>
              </a:endParaRPr>
            </a:p>
          </p:txBody>
        </p:sp>
      </p:grpSp>
      <p:sp>
        <p:nvSpPr>
          <p:cNvPr id="17411" name="Text Box 18"/>
          <p:cNvSpPr txBox="1">
            <a:spLocks noChangeArrowheads="1"/>
          </p:cNvSpPr>
          <p:nvPr/>
        </p:nvSpPr>
        <p:spPr bwMode="auto">
          <a:xfrm>
            <a:off x="3806825" y="1984375"/>
            <a:ext cx="1587500" cy="392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5" tIns="45718" rIns="91435" bIns="45718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ctr"/>
            <a:r>
              <a:rPr lang="cs-CZ" altLang="cs-CZ" sz="2000">
                <a:solidFill>
                  <a:srgbClr val="4D4D4D"/>
                </a:solidFill>
              </a:rPr>
              <a:t>PRODUCTS</a:t>
            </a:r>
          </a:p>
        </p:txBody>
      </p:sp>
      <p:sp>
        <p:nvSpPr>
          <p:cNvPr id="17412" name="Text Box 19"/>
          <p:cNvSpPr txBox="1">
            <a:spLocks noChangeArrowheads="1"/>
          </p:cNvSpPr>
          <p:nvPr/>
        </p:nvSpPr>
        <p:spPr bwMode="auto">
          <a:xfrm>
            <a:off x="3649663" y="2562225"/>
            <a:ext cx="1736725" cy="39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5" tIns="45718" rIns="91435" bIns="45718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ctr"/>
            <a:r>
              <a:rPr lang="cs-CZ" altLang="cs-CZ" sz="2000">
                <a:solidFill>
                  <a:srgbClr val="4D4D4D"/>
                </a:solidFill>
              </a:rPr>
              <a:t>PROCESSES</a:t>
            </a:r>
          </a:p>
        </p:txBody>
      </p:sp>
      <p:sp>
        <p:nvSpPr>
          <p:cNvPr id="17413" name="Text Box 20"/>
          <p:cNvSpPr txBox="1">
            <a:spLocks noChangeArrowheads="1"/>
          </p:cNvSpPr>
          <p:nvPr/>
        </p:nvSpPr>
        <p:spPr bwMode="auto">
          <a:xfrm>
            <a:off x="3027363" y="3135313"/>
            <a:ext cx="3070225" cy="392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5" tIns="45718" rIns="91435" bIns="45718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ctr"/>
            <a:r>
              <a:rPr lang="cs-CZ" altLang="cs-CZ" sz="2000">
                <a:solidFill>
                  <a:srgbClr val="4D4D4D"/>
                </a:solidFill>
              </a:rPr>
              <a:t>MANAGEMENT SYSTEM</a:t>
            </a:r>
          </a:p>
        </p:txBody>
      </p:sp>
      <p:sp>
        <p:nvSpPr>
          <p:cNvPr id="17414" name="Text Box 21"/>
          <p:cNvSpPr txBox="1">
            <a:spLocks noChangeArrowheads="1"/>
          </p:cNvSpPr>
          <p:nvPr/>
        </p:nvSpPr>
        <p:spPr bwMode="auto">
          <a:xfrm>
            <a:off x="3806825" y="3713163"/>
            <a:ext cx="1528763" cy="39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5" tIns="45718" rIns="91435" bIns="45718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ctr"/>
            <a:r>
              <a:rPr lang="cs-CZ" altLang="cs-CZ" sz="2000">
                <a:solidFill>
                  <a:srgbClr val="4D4D4D"/>
                </a:solidFill>
              </a:rPr>
              <a:t>STRATEGY</a:t>
            </a:r>
          </a:p>
        </p:txBody>
      </p:sp>
      <p:sp>
        <p:nvSpPr>
          <p:cNvPr id="17415" name="Text Box 22"/>
          <p:cNvSpPr txBox="1">
            <a:spLocks noChangeArrowheads="1"/>
          </p:cNvSpPr>
          <p:nvPr/>
        </p:nvSpPr>
        <p:spPr bwMode="auto">
          <a:xfrm>
            <a:off x="3451225" y="4287838"/>
            <a:ext cx="2306638" cy="392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5" tIns="45718" rIns="91435" bIns="45718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ctr"/>
            <a:r>
              <a:rPr lang="cs-CZ" altLang="cs-CZ" sz="2000">
                <a:solidFill>
                  <a:srgbClr val="4D4D4D"/>
                </a:solidFill>
              </a:rPr>
              <a:t>VISION AND AIMS</a:t>
            </a:r>
          </a:p>
        </p:txBody>
      </p:sp>
      <p:sp>
        <p:nvSpPr>
          <p:cNvPr id="17416" name="Text Box 23"/>
          <p:cNvSpPr txBox="1">
            <a:spLocks noChangeArrowheads="1"/>
          </p:cNvSpPr>
          <p:nvPr/>
        </p:nvSpPr>
        <p:spPr bwMode="auto">
          <a:xfrm>
            <a:off x="3422650" y="4864100"/>
            <a:ext cx="2211388" cy="392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5" tIns="45718" rIns="91435" bIns="45718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ctr"/>
            <a:r>
              <a:rPr lang="cs-CZ" altLang="cs-CZ" sz="2000">
                <a:solidFill>
                  <a:srgbClr val="4D4D4D"/>
                </a:solidFill>
              </a:rPr>
              <a:t>STAKEHOLDERS</a:t>
            </a:r>
          </a:p>
        </p:txBody>
      </p:sp>
      <p:sp>
        <p:nvSpPr>
          <p:cNvPr id="17417" name="Text Box 24"/>
          <p:cNvSpPr txBox="1">
            <a:spLocks noChangeArrowheads="1"/>
          </p:cNvSpPr>
          <p:nvPr/>
        </p:nvSpPr>
        <p:spPr bwMode="auto">
          <a:xfrm>
            <a:off x="4937125" y="2827338"/>
            <a:ext cx="1841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5" tIns="45718" rIns="91435" bIns="45718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>
              <a:spcBef>
                <a:spcPct val="20000"/>
              </a:spcBef>
              <a:buClr>
                <a:srgbClr val="FF9900"/>
              </a:buClr>
            </a:pPr>
            <a:endParaRPr lang="cs-CZ" altLang="cs-CZ" sz="2800">
              <a:latin typeface="Garamond" pitchFamily="18" charset="0"/>
            </a:endParaRPr>
          </a:p>
        </p:txBody>
      </p:sp>
      <p:sp>
        <p:nvSpPr>
          <p:cNvPr id="17418" name="Rectangle 25"/>
          <p:cNvSpPr>
            <a:spLocks noChangeArrowheads="1"/>
          </p:cNvSpPr>
          <p:nvPr/>
        </p:nvSpPr>
        <p:spPr bwMode="auto">
          <a:xfrm>
            <a:off x="3505200" y="2362200"/>
            <a:ext cx="17526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17419" name="Rectangle 26"/>
          <p:cNvSpPr>
            <a:spLocks noGrp="1" noChangeArrowheads="1"/>
          </p:cNvSpPr>
          <p:nvPr>
            <p:ph type="title"/>
          </p:nvPr>
        </p:nvSpPr>
        <p:spPr>
          <a:xfrm>
            <a:off x="338138" y="5805488"/>
            <a:ext cx="8358187" cy="312737"/>
          </a:xfrm>
        </p:spPr>
        <p:txBody>
          <a:bodyPr/>
          <a:lstStyle/>
          <a:p>
            <a:pPr marL="1117600" indent="-1117600"/>
            <a:r>
              <a:rPr lang="cs-CZ" altLang="cs-CZ" sz="2800" smtClean="0">
                <a:solidFill>
                  <a:srgbClr val="003399"/>
                </a:solidFill>
              </a:rPr>
              <a:t>Step No. </a:t>
            </a:r>
            <a:r>
              <a:rPr lang="en-GB" altLang="cs-CZ" sz="2800" smtClean="0">
                <a:solidFill>
                  <a:srgbClr val="003399"/>
                </a:solidFill>
              </a:rPr>
              <a:t>2: </a:t>
            </a:r>
            <a:r>
              <a:rPr lang="cs-CZ" altLang="cs-CZ" sz="2800" smtClean="0">
                <a:solidFill>
                  <a:srgbClr val="003399"/>
                </a:solidFill>
              </a:rPr>
              <a:t>Allocation of Applications</a:t>
            </a:r>
            <a:endParaRPr lang="en-GB" altLang="cs-CZ" sz="2800" smtClean="0">
              <a:solidFill>
                <a:srgbClr val="003399"/>
              </a:solidFill>
            </a:endParaRPr>
          </a:p>
        </p:txBody>
      </p:sp>
      <p:sp>
        <p:nvSpPr>
          <p:cNvPr id="17420" name="Line 27"/>
          <p:cNvSpPr>
            <a:spLocks noChangeShapeType="1"/>
          </p:cNvSpPr>
          <p:nvPr/>
        </p:nvSpPr>
        <p:spPr bwMode="auto">
          <a:xfrm>
            <a:off x="3133725" y="4092575"/>
            <a:ext cx="2886075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7421" name="Rectangle 28"/>
          <p:cNvSpPr>
            <a:spLocks noChangeArrowheads="1"/>
          </p:cNvSpPr>
          <p:nvPr/>
        </p:nvSpPr>
        <p:spPr bwMode="auto">
          <a:xfrm>
            <a:off x="2625725" y="1500188"/>
            <a:ext cx="3911600" cy="3751262"/>
          </a:xfrm>
          <a:prstGeom prst="rect">
            <a:avLst/>
          </a:prstGeom>
          <a:solidFill>
            <a:schemeClr val="bg1">
              <a:alpha val="50195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17423" name="Text Box 30"/>
          <p:cNvSpPr txBox="1">
            <a:spLocks noChangeArrowheads="1"/>
          </p:cNvSpPr>
          <p:nvPr/>
        </p:nvSpPr>
        <p:spPr bwMode="auto">
          <a:xfrm>
            <a:off x="4122738" y="1554163"/>
            <a:ext cx="860425" cy="3643312"/>
          </a:xfrm>
          <a:prstGeom prst="rect">
            <a:avLst/>
          </a:prstGeom>
          <a:noFill/>
          <a:ln w="317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lIns="64291" tIns="32146" rIns="64291" bIns="32146">
            <a:spAutoFit/>
          </a:bodyPr>
          <a:lstStyle>
            <a:lvl1pPr defTabSz="642938"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642938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642938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642938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642938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>
              <a:spcBef>
                <a:spcPct val="50000"/>
              </a:spcBef>
            </a:pPr>
            <a:endParaRPr lang="cs-CZ" altLang="cs-CZ" sz="1700" i="1">
              <a:solidFill>
                <a:srgbClr val="008000"/>
              </a:solidFill>
              <a:latin typeface="Arial Black" pitchFamily="34" charset="0"/>
            </a:endParaRPr>
          </a:p>
          <a:p>
            <a:pPr algn="ctr">
              <a:spcBef>
                <a:spcPct val="50000"/>
              </a:spcBef>
            </a:pPr>
            <a:r>
              <a:rPr lang="cs-CZ" altLang="cs-CZ" sz="1400" b="1">
                <a:solidFill>
                  <a:srgbClr val="008000"/>
                </a:solidFill>
                <a:latin typeface="Arial Black" pitchFamily="34" charset="0"/>
              </a:rPr>
              <a:t> </a:t>
            </a:r>
            <a:r>
              <a:rPr lang="cs-CZ" altLang="cs-CZ" sz="2000" b="1">
                <a:solidFill>
                  <a:srgbClr val="008000"/>
                </a:solidFill>
                <a:latin typeface="Arial" pitchFamily="34" charset="0"/>
              </a:rPr>
              <a:t>Areas for Improvements</a:t>
            </a:r>
          </a:p>
        </p:txBody>
      </p:sp>
      <p:sp>
        <p:nvSpPr>
          <p:cNvPr id="17424" name="Rectangle 31"/>
          <p:cNvSpPr>
            <a:spLocks noChangeArrowheads="1"/>
          </p:cNvSpPr>
          <p:nvPr/>
        </p:nvSpPr>
        <p:spPr bwMode="auto">
          <a:xfrm>
            <a:off x="4554538" y="2614613"/>
            <a:ext cx="320675" cy="331787"/>
          </a:xfrm>
          <a:prstGeom prst="rect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17425" name="Rectangle 32"/>
          <p:cNvSpPr>
            <a:spLocks noChangeArrowheads="1"/>
          </p:cNvSpPr>
          <p:nvPr/>
        </p:nvSpPr>
        <p:spPr bwMode="auto">
          <a:xfrm>
            <a:off x="4554538" y="4811713"/>
            <a:ext cx="320675" cy="331787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17426" name="Text Box 34"/>
          <p:cNvSpPr txBox="1">
            <a:spLocks noChangeArrowheads="1"/>
          </p:cNvSpPr>
          <p:nvPr/>
        </p:nvSpPr>
        <p:spPr bwMode="auto">
          <a:xfrm>
            <a:off x="5381625" y="1822450"/>
            <a:ext cx="1530350" cy="327025"/>
          </a:xfrm>
          <a:prstGeom prst="rect">
            <a:avLst/>
          </a:prstGeom>
          <a:noFill/>
          <a:ln w="317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4291" tIns="32146" rIns="64291" bIns="32146">
            <a:spAutoFit/>
          </a:bodyPr>
          <a:lstStyle>
            <a:lvl1pPr defTabSz="642938"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642938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642938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642938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642938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cs-CZ" altLang="cs-CZ" sz="1700" b="1">
                <a:solidFill>
                  <a:srgbClr val="969696"/>
                </a:solidFill>
                <a:latin typeface="Arial" pitchFamily="34" charset="0"/>
              </a:rPr>
              <a:t>Application</a:t>
            </a:r>
            <a:r>
              <a:rPr lang="cs-CZ" altLang="cs-CZ" sz="1700" b="1">
                <a:solidFill>
                  <a:srgbClr val="969696"/>
                </a:solidFill>
                <a:latin typeface="Arial" pitchFamily="34" charset="0"/>
                <a:cs typeface="Lucida Sans Unicode" pitchFamily="34" charset="0"/>
              </a:rPr>
              <a:t> </a:t>
            </a:r>
            <a:r>
              <a:rPr lang="cs-CZ" altLang="cs-CZ" sz="1700" b="1">
                <a:solidFill>
                  <a:srgbClr val="969696"/>
                </a:solidFill>
                <a:latin typeface="Arial" pitchFamily="34" charset="0"/>
              </a:rPr>
              <a:t>X</a:t>
            </a:r>
          </a:p>
        </p:txBody>
      </p:sp>
      <p:sp>
        <p:nvSpPr>
          <p:cNvPr id="17427" name="Text Box 35"/>
          <p:cNvSpPr txBox="1">
            <a:spLocks noChangeArrowheads="1"/>
          </p:cNvSpPr>
          <p:nvPr/>
        </p:nvSpPr>
        <p:spPr bwMode="auto">
          <a:xfrm>
            <a:off x="5735638" y="2276475"/>
            <a:ext cx="1711325" cy="327025"/>
          </a:xfrm>
          <a:prstGeom prst="rect">
            <a:avLst/>
          </a:prstGeom>
          <a:solidFill>
            <a:schemeClr val="bg1"/>
          </a:solidFill>
          <a:ln w="317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4291" tIns="32146" rIns="64291" bIns="32146">
            <a:spAutoFit/>
          </a:bodyPr>
          <a:lstStyle>
            <a:lvl1pPr defTabSz="642938"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642938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642938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642938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642938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cs-CZ" altLang="cs-CZ" sz="1700" b="1">
                <a:solidFill>
                  <a:srgbClr val="FF6600"/>
                </a:solidFill>
                <a:latin typeface="Arial" pitchFamily="34" charset="0"/>
              </a:rPr>
              <a:t>Application A</a:t>
            </a:r>
          </a:p>
        </p:txBody>
      </p:sp>
      <p:sp>
        <p:nvSpPr>
          <p:cNvPr id="17428" name="Text Box 36"/>
          <p:cNvSpPr txBox="1">
            <a:spLocks noChangeArrowheads="1"/>
          </p:cNvSpPr>
          <p:nvPr/>
        </p:nvSpPr>
        <p:spPr bwMode="auto">
          <a:xfrm>
            <a:off x="5840413" y="2571750"/>
            <a:ext cx="1719262" cy="327025"/>
          </a:xfrm>
          <a:prstGeom prst="rect">
            <a:avLst/>
          </a:prstGeom>
          <a:solidFill>
            <a:schemeClr val="bg1"/>
          </a:solidFill>
          <a:ln w="317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4291" tIns="32146" rIns="64291" bIns="32146">
            <a:spAutoFit/>
          </a:bodyPr>
          <a:lstStyle>
            <a:lvl1pPr defTabSz="642938"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642938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642938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642938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642938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cs-CZ" altLang="cs-CZ" sz="1700" b="1">
                <a:solidFill>
                  <a:srgbClr val="FF6600"/>
                </a:solidFill>
                <a:latin typeface="Arial" pitchFamily="34" charset="0"/>
              </a:rPr>
              <a:t>Application B</a:t>
            </a:r>
          </a:p>
        </p:txBody>
      </p:sp>
      <p:sp>
        <p:nvSpPr>
          <p:cNvPr id="17429" name="Text Box 37"/>
          <p:cNvSpPr txBox="1">
            <a:spLocks noChangeArrowheads="1"/>
          </p:cNvSpPr>
          <p:nvPr/>
        </p:nvSpPr>
        <p:spPr bwMode="auto">
          <a:xfrm>
            <a:off x="6527800" y="3727450"/>
            <a:ext cx="1509713" cy="327025"/>
          </a:xfrm>
          <a:prstGeom prst="rect">
            <a:avLst/>
          </a:prstGeom>
          <a:noFill/>
          <a:ln w="317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4291" tIns="32146" rIns="64291" bIns="32146">
            <a:spAutoFit/>
          </a:bodyPr>
          <a:lstStyle>
            <a:lvl1pPr defTabSz="642938"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642938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642938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642938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642938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cs-CZ" altLang="cs-CZ" sz="1700" b="1">
                <a:solidFill>
                  <a:srgbClr val="969696"/>
                </a:solidFill>
                <a:latin typeface="Arial" pitchFamily="34" charset="0"/>
              </a:rPr>
              <a:t>Application</a:t>
            </a:r>
            <a:r>
              <a:rPr lang="cs-CZ" altLang="cs-CZ" sz="1400" b="1">
                <a:solidFill>
                  <a:srgbClr val="969696"/>
                </a:solidFill>
                <a:latin typeface="Arial" pitchFamily="34" charset="0"/>
              </a:rPr>
              <a:t> X</a:t>
            </a:r>
          </a:p>
        </p:txBody>
      </p:sp>
      <p:sp>
        <p:nvSpPr>
          <p:cNvPr id="17430" name="Text Box 38"/>
          <p:cNvSpPr txBox="1">
            <a:spLocks noChangeArrowheads="1"/>
          </p:cNvSpPr>
          <p:nvPr/>
        </p:nvSpPr>
        <p:spPr bwMode="auto">
          <a:xfrm>
            <a:off x="6253163" y="4283075"/>
            <a:ext cx="1622425" cy="327025"/>
          </a:xfrm>
          <a:prstGeom prst="rect">
            <a:avLst/>
          </a:prstGeom>
          <a:noFill/>
          <a:ln w="317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4291" tIns="32146" rIns="64291" bIns="32146">
            <a:spAutoFit/>
          </a:bodyPr>
          <a:lstStyle>
            <a:lvl1pPr defTabSz="642938"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642938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642938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642938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642938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cs-CZ" altLang="cs-CZ" sz="1700" b="1">
                <a:solidFill>
                  <a:srgbClr val="969696"/>
                </a:solidFill>
                <a:latin typeface="Arial" pitchFamily="34" charset="0"/>
              </a:rPr>
              <a:t>Application X</a:t>
            </a:r>
          </a:p>
        </p:txBody>
      </p:sp>
      <p:sp>
        <p:nvSpPr>
          <p:cNvPr id="17431" name="Text Box 39"/>
          <p:cNvSpPr txBox="1">
            <a:spLocks noChangeArrowheads="1"/>
          </p:cNvSpPr>
          <p:nvPr/>
        </p:nvSpPr>
        <p:spPr bwMode="auto">
          <a:xfrm>
            <a:off x="6354763" y="4787900"/>
            <a:ext cx="1520825" cy="327025"/>
          </a:xfrm>
          <a:prstGeom prst="rect">
            <a:avLst/>
          </a:prstGeom>
          <a:noFill/>
          <a:ln w="317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4291" tIns="32146" rIns="64291" bIns="32146">
            <a:spAutoFit/>
          </a:bodyPr>
          <a:lstStyle>
            <a:lvl1pPr defTabSz="642938"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642938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642938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642938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642938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cs-CZ" altLang="cs-CZ" sz="1700" b="1">
                <a:solidFill>
                  <a:schemeClr val="folHlink"/>
                </a:solidFill>
                <a:latin typeface="Arial" pitchFamily="34" charset="0"/>
              </a:rPr>
              <a:t>Application</a:t>
            </a:r>
            <a:r>
              <a:rPr lang="cs-CZ" altLang="cs-CZ" sz="1700" b="1">
                <a:solidFill>
                  <a:schemeClr val="folHlink"/>
                </a:solidFill>
                <a:latin typeface="Arial" pitchFamily="34" charset="0"/>
                <a:cs typeface="Lucida Sans Unicode" pitchFamily="34" charset="0"/>
              </a:rPr>
              <a:t> </a:t>
            </a:r>
            <a:r>
              <a:rPr lang="cs-CZ" altLang="cs-CZ" sz="1700" b="1">
                <a:solidFill>
                  <a:schemeClr val="folHlink"/>
                </a:solidFill>
                <a:latin typeface="Arial" pitchFamily="34" charset="0"/>
              </a:rPr>
              <a:t>C</a:t>
            </a:r>
            <a:endParaRPr lang="cs-CZ" altLang="cs-CZ" sz="1700" b="1">
              <a:solidFill>
                <a:schemeClr val="folHlink"/>
              </a:solidFill>
              <a:latin typeface="Arial" pitchFamily="34" charset="0"/>
              <a:cs typeface="Lucida Sans Unicode" pitchFamily="34" charset="0"/>
            </a:endParaRPr>
          </a:p>
        </p:txBody>
      </p:sp>
      <p:sp>
        <p:nvSpPr>
          <p:cNvPr id="17432" name="Text Box 40"/>
          <p:cNvSpPr txBox="1">
            <a:spLocks noChangeArrowheads="1"/>
          </p:cNvSpPr>
          <p:nvPr/>
        </p:nvSpPr>
        <p:spPr bwMode="auto">
          <a:xfrm>
            <a:off x="6010275" y="3995738"/>
            <a:ext cx="1549400" cy="327025"/>
          </a:xfrm>
          <a:prstGeom prst="rect">
            <a:avLst/>
          </a:prstGeom>
          <a:solidFill>
            <a:schemeClr val="bg1"/>
          </a:solidFill>
          <a:ln w="317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4291" tIns="32146" rIns="64291" bIns="32146">
            <a:spAutoFit/>
          </a:bodyPr>
          <a:lstStyle>
            <a:lvl1pPr defTabSz="642938"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642938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642938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642938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642938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cs-CZ" altLang="cs-CZ" sz="1700" b="1">
                <a:solidFill>
                  <a:srgbClr val="969696"/>
                </a:solidFill>
                <a:latin typeface="Arial" pitchFamily="34" charset="0"/>
              </a:rPr>
              <a:t>Application</a:t>
            </a:r>
            <a:r>
              <a:rPr lang="cs-CZ" altLang="cs-CZ" sz="1400" b="1">
                <a:solidFill>
                  <a:srgbClr val="969696"/>
                </a:solidFill>
                <a:latin typeface="Arial" pitchFamily="34" charset="0"/>
              </a:rPr>
              <a:t> X</a:t>
            </a:r>
          </a:p>
        </p:txBody>
      </p:sp>
      <p:sp>
        <p:nvSpPr>
          <p:cNvPr id="17433" name="Line 41"/>
          <p:cNvSpPr>
            <a:spLocks noChangeShapeType="1"/>
          </p:cNvSpPr>
          <p:nvPr/>
        </p:nvSpPr>
        <p:spPr bwMode="auto">
          <a:xfrm flipV="1">
            <a:off x="4875213" y="2428875"/>
            <a:ext cx="860425" cy="303213"/>
          </a:xfrm>
          <a:prstGeom prst="line">
            <a:avLst/>
          </a:prstGeom>
          <a:noFill/>
          <a:ln w="63500">
            <a:solidFill>
              <a:srgbClr val="FF66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7434" name="Line 42"/>
          <p:cNvSpPr>
            <a:spLocks noChangeShapeType="1"/>
          </p:cNvSpPr>
          <p:nvPr/>
        </p:nvSpPr>
        <p:spPr bwMode="auto">
          <a:xfrm>
            <a:off x="4875213" y="2782888"/>
            <a:ext cx="962025" cy="1587"/>
          </a:xfrm>
          <a:prstGeom prst="line">
            <a:avLst/>
          </a:prstGeom>
          <a:noFill/>
          <a:ln w="63500">
            <a:solidFill>
              <a:srgbClr val="FF66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7435" name="Line 43"/>
          <p:cNvSpPr>
            <a:spLocks noChangeShapeType="1"/>
          </p:cNvSpPr>
          <p:nvPr/>
        </p:nvSpPr>
        <p:spPr bwMode="auto">
          <a:xfrm flipV="1">
            <a:off x="4875213" y="4875213"/>
            <a:ext cx="1500187" cy="115887"/>
          </a:xfrm>
          <a:prstGeom prst="line">
            <a:avLst/>
          </a:prstGeom>
          <a:noFill/>
          <a:ln w="63500">
            <a:solidFill>
              <a:schemeClr val="folHlink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3" name="Text Box 29"/>
          <p:cNvSpPr txBox="1">
            <a:spLocks noChangeArrowheads="1"/>
          </p:cNvSpPr>
          <p:nvPr/>
        </p:nvSpPr>
        <p:spPr bwMode="auto">
          <a:xfrm>
            <a:off x="1170524" y="1554162"/>
            <a:ext cx="437614" cy="3889707"/>
          </a:xfrm>
          <a:prstGeom prst="rect">
            <a:avLst/>
          </a:prstGeom>
          <a:noFill/>
          <a:ln w="317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square" lIns="64291" tIns="32146" rIns="64291" bIns="32146">
            <a:spAutoFit/>
          </a:bodyPr>
          <a:lstStyle>
            <a:lvl1pPr defTabSz="642938"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642938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642938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642938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642938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cs-CZ" altLang="cs-CZ" sz="2000" b="1" dirty="0" smtClean="0">
                <a:solidFill>
                  <a:srgbClr val="FF0000"/>
                </a:solidFill>
                <a:latin typeface="Arial" pitchFamily="34" charset="0"/>
              </a:rPr>
              <a:t>RE / SCP </a:t>
            </a:r>
            <a:r>
              <a:rPr lang="cs-CZ" altLang="cs-CZ" sz="2000" b="1" dirty="0" err="1">
                <a:solidFill>
                  <a:srgbClr val="FF0000"/>
                </a:solidFill>
                <a:latin typeface="Arial" pitchFamily="34" charset="0"/>
              </a:rPr>
              <a:t>Aspects</a:t>
            </a:r>
            <a:r>
              <a:rPr lang="cs-CZ" altLang="cs-CZ" sz="2000" b="1" dirty="0">
                <a:solidFill>
                  <a:srgbClr val="FF0000"/>
                </a:solidFill>
                <a:latin typeface="Arial" pitchFamily="34" charset="0"/>
              </a:rPr>
              <a:t> </a:t>
            </a:r>
            <a:r>
              <a:rPr lang="cs-CZ" altLang="cs-CZ" sz="2000" b="1" dirty="0" err="1">
                <a:solidFill>
                  <a:srgbClr val="FF0000"/>
                </a:solidFill>
                <a:latin typeface="Arial" pitchFamily="34" charset="0"/>
              </a:rPr>
              <a:t>Assessment</a:t>
            </a:r>
            <a:endParaRPr lang="cs-CZ" altLang="cs-CZ" sz="2000" b="1" dirty="0">
              <a:solidFill>
                <a:srgbClr val="FF0000"/>
              </a:solidFill>
              <a:latin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34" name="Group 2"/>
          <p:cNvGrpSpPr>
            <a:grpSpLocks/>
          </p:cNvGrpSpPr>
          <p:nvPr/>
        </p:nvGrpSpPr>
        <p:grpSpPr bwMode="auto">
          <a:xfrm>
            <a:off x="2786063" y="1500188"/>
            <a:ext cx="3589337" cy="3751262"/>
            <a:chOff x="576" y="1536"/>
            <a:chExt cx="2243" cy="2352"/>
          </a:xfrm>
        </p:grpSpPr>
        <p:grpSp>
          <p:nvGrpSpPr>
            <p:cNvPr id="18452" name="Group 3"/>
            <p:cNvGrpSpPr>
              <a:grpSpLocks/>
            </p:cNvGrpSpPr>
            <p:nvPr/>
          </p:nvGrpSpPr>
          <p:grpSpPr bwMode="auto">
            <a:xfrm>
              <a:off x="576" y="1536"/>
              <a:ext cx="2243" cy="2352"/>
              <a:chOff x="192" y="67"/>
              <a:chExt cx="257" cy="221"/>
            </a:xfrm>
          </p:grpSpPr>
          <p:sp>
            <p:nvSpPr>
              <p:cNvPr id="18459" name="Line 4"/>
              <p:cNvSpPr>
                <a:spLocks noChangeShapeType="1"/>
              </p:cNvSpPr>
              <p:nvPr/>
            </p:nvSpPr>
            <p:spPr bwMode="auto">
              <a:xfrm flipH="1">
                <a:off x="192" y="67"/>
                <a:ext cx="128" cy="220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8460" name="Line 5"/>
              <p:cNvSpPr>
                <a:spLocks noChangeShapeType="1"/>
              </p:cNvSpPr>
              <p:nvPr/>
            </p:nvSpPr>
            <p:spPr bwMode="auto">
              <a:xfrm>
                <a:off x="322" y="69"/>
                <a:ext cx="127" cy="219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8461" name="Line 6"/>
              <p:cNvSpPr>
                <a:spLocks noChangeShapeType="1"/>
              </p:cNvSpPr>
              <p:nvPr/>
            </p:nvSpPr>
            <p:spPr bwMode="auto">
              <a:xfrm>
                <a:off x="194" y="287"/>
                <a:ext cx="254" cy="0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8462" name="Line 7"/>
              <p:cNvSpPr>
                <a:spLocks noChangeShapeType="1"/>
              </p:cNvSpPr>
              <p:nvPr/>
            </p:nvSpPr>
            <p:spPr bwMode="auto">
              <a:xfrm>
                <a:off x="211" y="254"/>
                <a:ext cx="219" cy="0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8463" name="Line 8"/>
              <p:cNvSpPr>
                <a:spLocks noChangeShapeType="1"/>
              </p:cNvSpPr>
              <p:nvPr/>
            </p:nvSpPr>
            <p:spPr bwMode="auto">
              <a:xfrm>
                <a:off x="232" y="221"/>
                <a:ext cx="177" cy="0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8464" name="Line 9"/>
              <p:cNvSpPr>
                <a:spLocks noChangeShapeType="1"/>
              </p:cNvSpPr>
              <p:nvPr/>
            </p:nvSpPr>
            <p:spPr bwMode="auto">
              <a:xfrm>
                <a:off x="251" y="186"/>
                <a:ext cx="140" cy="0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8465" name="Line 10"/>
              <p:cNvSpPr>
                <a:spLocks noChangeShapeType="1"/>
              </p:cNvSpPr>
              <p:nvPr/>
            </p:nvSpPr>
            <p:spPr bwMode="auto">
              <a:xfrm>
                <a:off x="272" y="153"/>
                <a:ext cx="98" cy="0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8466" name="Line 11"/>
              <p:cNvSpPr>
                <a:spLocks noChangeShapeType="1"/>
              </p:cNvSpPr>
              <p:nvPr/>
            </p:nvSpPr>
            <p:spPr bwMode="auto">
              <a:xfrm>
                <a:off x="291" y="119"/>
                <a:ext cx="60" cy="0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</p:grpSp>
        <p:sp>
          <p:nvSpPr>
            <p:cNvPr id="18453" name="Text Box 12"/>
            <p:cNvSpPr txBox="1">
              <a:spLocks noChangeArrowheads="1"/>
            </p:cNvSpPr>
            <p:nvPr/>
          </p:nvSpPr>
          <p:spPr bwMode="auto">
            <a:xfrm>
              <a:off x="1056" y="3552"/>
              <a:ext cx="1344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1435" tIns="45718" rIns="91435" bIns="45718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endParaRPr lang="cs-CZ" altLang="cs-CZ" sz="1400" b="1">
                <a:latin typeface="Verdana" pitchFamily="34" charset="0"/>
              </a:endParaRPr>
            </a:p>
          </p:txBody>
        </p:sp>
        <p:sp>
          <p:nvSpPr>
            <p:cNvPr id="18454" name="Text Box 13"/>
            <p:cNvSpPr txBox="1">
              <a:spLocks noChangeArrowheads="1"/>
            </p:cNvSpPr>
            <p:nvPr/>
          </p:nvSpPr>
          <p:spPr bwMode="auto">
            <a:xfrm>
              <a:off x="1200" y="2880"/>
              <a:ext cx="1104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1435" tIns="45718" rIns="91435" bIns="45718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endParaRPr lang="cs-CZ" altLang="cs-CZ">
                <a:latin typeface="Verdana" pitchFamily="34" charset="0"/>
              </a:endParaRPr>
            </a:p>
          </p:txBody>
        </p:sp>
        <p:sp>
          <p:nvSpPr>
            <p:cNvPr id="18455" name="Text Box 14"/>
            <p:cNvSpPr txBox="1">
              <a:spLocks noChangeArrowheads="1"/>
            </p:cNvSpPr>
            <p:nvPr/>
          </p:nvSpPr>
          <p:spPr bwMode="auto">
            <a:xfrm>
              <a:off x="1248" y="3216"/>
              <a:ext cx="1008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1435" tIns="45718" rIns="91435" bIns="45718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endParaRPr lang="cs-CZ" altLang="cs-CZ">
                <a:latin typeface="Verdana" pitchFamily="34" charset="0"/>
              </a:endParaRPr>
            </a:p>
          </p:txBody>
        </p:sp>
        <p:sp>
          <p:nvSpPr>
            <p:cNvPr id="18456" name="Text Box 15"/>
            <p:cNvSpPr txBox="1">
              <a:spLocks noChangeArrowheads="1"/>
            </p:cNvSpPr>
            <p:nvPr/>
          </p:nvSpPr>
          <p:spPr bwMode="auto">
            <a:xfrm>
              <a:off x="1104" y="2544"/>
              <a:ext cx="1296" cy="2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1435" tIns="45718" rIns="91435" bIns="45718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endParaRPr lang="cs-CZ" altLang="cs-CZ">
                <a:latin typeface="Verdana" pitchFamily="34" charset="0"/>
              </a:endParaRPr>
            </a:p>
          </p:txBody>
        </p:sp>
        <p:sp>
          <p:nvSpPr>
            <p:cNvPr id="18457" name="Text Box 16"/>
            <p:cNvSpPr txBox="1">
              <a:spLocks noChangeArrowheads="1"/>
            </p:cNvSpPr>
            <p:nvPr/>
          </p:nvSpPr>
          <p:spPr bwMode="auto">
            <a:xfrm>
              <a:off x="1104" y="2160"/>
              <a:ext cx="1248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1435" tIns="45718" rIns="91435" bIns="45718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endParaRPr lang="cs-CZ" altLang="cs-CZ">
                <a:latin typeface="Verdana" pitchFamily="34" charset="0"/>
              </a:endParaRPr>
            </a:p>
          </p:txBody>
        </p:sp>
        <p:sp>
          <p:nvSpPr>
            <p:cNvPr id="18458" name="Text Box 17"/>
            <p:cNvSpPr txBox="1">
              <a:spLocks noChangeArrowheads="1"/>
            </p:cNvSpPr>
            <p:nvPr/>
          </p:nvSpPr>
          <p:spPr bwMode="auto">
            <a:xfrm>
              <a:off x="1200" y="1824"/>
              <a:ext cx="1104" cy="2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1435" tIns="45718" rIns="91435" bIns="45718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endParaRPr lang="cs-CZ" altLang="cs-CZ">
                <a:latin typeface="Verdana" pitchFamily="34" charset="0"/>
              </a:endParaRPr>
            </a:p>
          </p:txBody>
        </p:sp>
      </p:grpSp>
      <p:sp>
        <p:nvSpPr>
          <p:cNvPr id="18435" name="Text Box 18"/>
          <p:cNvSpPr txBox="1">
            <a:spLocks noChangeArrowheads="1"/>
          </p:cNvSpPr>
          <p:nvPr/>
        </p:nvSpPr>
        <p:spPr bwMode="auto">
          <a:xfrm>
            <a:off x="3806825" y="1984375"/>
            <a:ext cx="1587500" cy="392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5" tIns="45718" rIns="91435" bIns="45718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ctr"/>
            <a:r>
              <a:rPr lang="cs-CZ" altLang="cs-CZ" sz="2000">
                <a:solidFill>
                  <a:srgbClr val="4D4D4D"/>
                </a:solidFill>
              </a:rPr>
              <a:t>PRODUCTS</a:t>
            </a:r>
          </a:p>
        </p:txBody>
      </p:sp>
      <p:sp>
        <p:nvSpPr>
          <p:cNvPr id="18436" name="Text Box 19"/>
          <p:cNvSpPr txBox="1">
            <a:spLocks noChangeArrowheads="1"/>
          </p:cNvSpPr>
          <p:nvPr/>
        </p:nvSpPr>
        <p:spPr bwMode="auto">
          <a:xfrm>
            <a:off x="3649663" y="2562225"/>
            <a:ext cx="1736725" cy="39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5" tIns="45718" rIns="91435" bIns="45718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ctr"/>
            <a:r>
              <a:rPr lang="cs-CZ" altLang="cs-CZ" sz="2000">
                <a:solidFill>
                  <a:srgbClr val="4D4D4D"/>
                </a:solidFill>
              </a:rPr>
              <a:t>PROCESSES</a:t>
            </a:r>
          </a:p>
        </p:txBody>
      </p:sp>
      <p:sp>
        <p:nvSpPr>
          <p:cNvPr id="18437" name="Text Box 20"/>
          <p:cNvSpPr txBox="1">
            <a:spLocks noChangeArrowheads="1"/>
          </p:cNvSpPr>
          <p:nvPr/>
        </p:nvSpPr>
        <p:spPr bwMode="auto">
          <a:xfrm>
            <a:off x="3027363" y="3135313"/>
            <a:ext cx="3070225" cy="392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5" tIns="45718" rIns="91435" bIns="45718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ctr"/>
            <a:r>
              <a:rPr lang="cs-CZ" altLang="cs-CZ" sz="2000">
                <a:solidFill>
                  <a:srgbClr val="4D4D4D"/>
                </a:solidFill>
              </a:rPr>
              <a:t>MANAGEMENT SYSTEM</a:t>
            </a:r>
          </a:p>
        </p:txBody>
      </p:sp>
      <p:sp>
        <p:nvSpPr>
          <p:cNvPr id="18438" name="Text Box 21"/>
          <p:cNvSpPr txBox="1">
            <a:spLocks noChangeArrowheads="1"/>
          </p:cNvSpPr>
          <p:nvPr/>
        </p:nvSpPr>
        <p:spPr bwMode="auto">
          <a:xfrm>
            <a:off x="3806825" y="3713163"/>
            <a:ext cx="1528763" cy="39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5" tIns="45718" rIns="91435" bIns="45718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ctr"/>
            <a:r>
              <a:rPr lang="cs-CZ" altLang="cs-CZ" sz="2000">
                <a:solidFill>
                  <a:srgbClr val="4D4D4D"/>
                </a:solidFill>
              </a:rPr>
              <a:t>STRATEGY</a:t>
            </a:r>
          </a:p>
        </p:txBody>
      </p:sp>
      <p:sp>
        <p:nvSpPr>
          <p:cNvPr id="18439" name="Text Box 22"/>
          <p:cNvSpPr txBox="1">
            <a:spLocks noChangeArrowheads="1"/>
          </p:cNvSpPr>
          <p:nvPr/>
        </p:nvSpPr>
        <p:spPr bwMode="auto">
          <a:xfrm>
            <a:off x="3451225" y="4287838"/>
            <a:ext cx="2306638" cy="392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5" tIns="45718" rIns="91435" bIns="45718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ctr"/>
            <a:r>
              <a:rPr lang="cs-CZ" altLang="cs-CZ" sz="2000">
                <a:solidFill>
                  <a:srgbClr val="4D4D4D"/>
                </a:solidFill>
              </a:rPr>
              <a:t>VISION AND AIMS</a:t>
            </a:r>
          </a:p>
        </p:txBody>
      </p:sp>
      <p:sp>
        <p:nvSpPr>
          <p:cNvPr id="18440" name="Text Box 23"/>
          <p:cNvSpPr txBox="1">
            <a:spLocks noChangeArrowheads="1"/>
          </p:cNvSpPr>
          <p:nvPr/>
        </p:nvSpPr>
        <p:spPr bwMode="auto">
          <a:xfrm>
            <a:off x="3427413" y="4864100"/>
            <a:ext cx="2209800" cy="392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5" tIns="45718" rIns="91435" bIns="45718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ctr"/>
            <a:r>
              <a:rPr lang="cs-CZ" altLang="cs-CZ" sz="2000">
                <a:solidFill>
                  <a:srgbClr val="4D4D4D"/>
                </a:solidFill>
              </a:rPr>
              <a:t>STAKEHOLDERS</a:t>
            </a:r>
          </a:p>
        </p:txBody>
      </p:sp>
      <p:sp>
        <p:nvSpPr>
          <p:cNvPr id="18441" name="Text Box 24"/>
          <p:cNvSpPr txBox="1">
            <a:spLocks noChangeArrowheads="1"/>
          </p:cNvSpPr>
          <p:nvPr/>
        </p:nvSpPr>
        <p:spPr bwMode="auto">
          <a:xfrm>
            <a:off x="4937125" y="2827338"/>
            <a:ext cx="1841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5" tIns="45718" rIns="91435" bIns="45718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>
              <a:spcBef>
                <a:spcPct val="20000"/>
              </a:spcBef>
              <a:buClr>
                <a:srgbClr val="FF9900"/>
              </a:buClr>
            </a:pPr>
            <a:endParaRPr lang="cs-CZ" altLang="cs-CZ" sz="2800">
              <a:latin typeface="Garamond" pitchFamily="18" charset="0"/>
            </a:endParaRPr>
          </a:p>
        </p:txBody>
      </p:sp>
      <p:sp>
        <p:nvSpPr>
          <p:cNvPr id="18442" name="Rectangle 25"/>
          <p:cNvSpPr>
            <a:spLocks noChangeArrowheads="1"/>
          </p:cNvSpPr>
          <p:nvPr/>
        </p:nvSpPr>
        <p:spPr bwMode="auto">
          <a:xfrm>
            <a:off x="3505200" y="2362200"/>
            <a:ext cx="17526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18443" name="Rectangle 26"/>
          <p:cNvSpPr>
            <a:spLocks noGrp="1" noChangeArrowheads="1"/>
          </p:cNvSpPr>
          <p:nvPr>
            <p:ph type="title"/>
          </p:nvPr>
        </p:nvSpPr>
        <p:spPr>
          <a:xfrm>
            <a:off x="338138" y="5675313"/>
            <a:ext cx="8358187" cy="312737"/>
          </a:xfrm>
        </p:spPr>
        <p:txBody>
          <a:bodyPr/>
          <a:lstStyle/>
          <a:p>
            <a:pPr marL="1117600" indent="-1117600"/>
            <a:r>
              <a:rPr lang="cs-CZ" altLang="cs-CZ" sz="2800" smtClean="0">
                <a:solidFill>
                  <a:srgbClr val="003399"/>
                </a:solidFill>
              </a:rPr>
              <a:t>Step No. </a:t>
            </a:r>
            <a:r>
              <a:rPr lang="en-GB" altLang="cs-CZ" sz="2800" smtClean="0">
                <a:solidFill>
                  <a:srgbClr val="003399"/>
                </a:solidFill>
              </a:rPr>
              <a:t>3: </a:t>
            </a:r>
            <a:r>
              <a:rPr lang="cs-CZ" altLang="cs-CZ" sz="2800" smtClean="0">
                <a:solidFill>
                  <a:srgbClr val="003399"/>
                </a:solidFill>
              </a:rPr>
              <a:t>Action Plan</a:t>
            </a:r>
            <a:endParaRPr lang="en-GB" altLang="cs-CZ" sz="2800" smtClean="0">
              <a:solidFill>
                <a:srgbClr val="003399"/>
              </a:solidFill>
            </a:endParaRPr>
          </a:p>
        </p:txBody>
      </p:sp>
      <p:sp>
        <p:nvSpPr>
          <p:cNvPr id="18444" name="Line 27"/>
          <p:cNvSpPr>
            <a:spLocks noChangeShapeType="1"/>
          </p:cNvSpPr>
          <p:nvPr/>
        </p:nvSpPr>
        <p:spPr bwMode="auto">
          <a:xfrm>
            <a:off x="3133725" y="4092575"/>
            <a:ext cx="2886075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8445" name="Rectangle 28"/>
          <p:cNvSpPr>
            <a:spLocks noChangeArrowheads="1"/>
          </p:cNvSpPr>
          <p:nvPr/>
        </p:nvSpPr>
        <p:spPr bwMode="auto">
          <a:xfrm>
            <a:off x="2732088" y="1500188"/>
            <a:ext cx="3911600" cy="3751262"/>
          </a:xfrm>
          <a:prstGeom prst="rect">
            <a:avLst/>
          </a:prstGeom>
          <a:solidFill>
            <a:schemeClr val="bg1">
              <a:alpha val="50195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18446" name="Rectangle 29"/>
          <p:cNvSpPr>
            <a:spLocks noChangeArrowheads="1"/>
          </p:cNvSpPr>
          <p:nvPr/>
        </p:nvSpPr>
        <p:spPr bwMode="auto">
          <a:xfrm>
            <a:off x="4554538" y="2614613"/>
            <a:ext cx="320675" cy="331787"/>
          </a:xfrm>
          <a:prstGeom prst="rect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18447" name="Text Box 30"/>
          <p:cNvSpPr txBox="1">
            <a:spLocks noChangeArrowheads="1"/>
          </p:cNvSpPr>
          <p:nvPr/>
        </p:nvSpPr>
        <p:spPr bwMode="auto">
          <a:xfrm>
            <a:off x="5735638" y="2276475"/>
            <a:ext cx="1604962" cy="327025"/>
          </a:xfrm>
          <a:prstGeom prst="rect">
            <a:avLst/>
          </a:prstGeom>
          <a:solidFill>
            <a:schemeClr val="bg1"/>
          </a:solidFill>
          <a:ln w="317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4291" tIns="32146" rIns="64291" bIns="32146">
            <a:spAutoFit/>
          </a:bodyPr>
          <a:lstStyle>
            <a:lvl1pPr defTabSz="642938"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642938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642938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642938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642938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cs-CZ" altLang="cs-CZ" sz="1700" b="1">
                <a:solidFill>
                  <a:srgbClr val="FF6600"/>
                </a:solidFill>
                <a:latin typeface="Arial" pitchFamily="34" charset="0"/>
              </a:rPr>
              <a:t>Application</a:t>
            </a:r>
            <a:r>
              <a:rPr lang="cs-CZ" altLang="cs-CZ" sz="1700" b="1">
                <a:solidFill>
                  <a:srgbClr val="FF6600"/>
                </a:solidFill>
                <a:latin typeface="Arial" pitchFamily="34" charset="0"/>
                <a:cs typeface="Lucida Sans Unicode" pitchFamily="34" charset="0"/>
              </a:rPr>
              <a:t> </a:t>
            </a:r>
            <a:r>
              <a:rPr lang="cs-CZ" altLang="cs-CZ" sz="1700" b="1">
                <a:solidFill>
                  <a:srgbClr val="FF6600"/>
                </a:solidFill>
                <a:latin typeface="Arial" pitchFamily="34" charset="0"/>
              </a:rPr>
              <a:t>A</a:t>
            </a:r>
          </a:p>
        </p:txBody>
      </p:sp>
      <p:sp>
        <p:nvSpPr>
          <p:cNvPr id="18448" name="Text Box 31"/>
          <p:cNvSpPr txBox="1">
            <a:spLocks noChangeArrowheads="1"/>
          </p:cNvSpPr>
          <p:nvPr/>
        </p:nvSpPr>
        <p:spPr bwMode="auto">
          <a:xfrm>
            <a:off x="5840413" y="2571750"/>
            <a:ext cx="1612900" cy="327025"/>
          </a:xfrm>
          <a:prstGeom prst="rect">
            <a:avLst/>
          </a:prstGeom>
          <a:solidFill>
            <a:schemeClr val="bg1"/>
          </a:solidFill>
          <a:ln w="317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4291" tIns="32146" rIns="64291" bIns="32146">
            <a:spAutoFit/>
          </a:bodyPr>
          <a:lstStyle>
            <a:lvl1pPr defTabSz="642938"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642938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642938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642938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642938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cs-CZ" altLang="cs-CZ" sz="1700" b="1">
                <a:solidFill>
                  <a:srgbClr val="FF6600"/>
                </a:solidFill>
                <a:latin typeface="Arial" pitchFamily="34" charset="0"/>
              </a:rPr>
              <a:t>Application B</a:t>
            </a:r>
          </a:p>
        </p:txBody>
      </p:sp>
      <p:sp>
        <p:nvSpPr>
          <p:cNvPr id="18449" name="Line 32"/>
          <p:cNvSpPr>
            <a:spLocks noChangeShapeType="1"/>
          </p:cNvSpPr>
          <p:nvPr/>
        </p:nvSpPr>
        <p:spPr bwMode="auto">
          <a:xfrm flipV="1">
            <a:off x="4875213" y="2428875"/>
            <a:ext cx="860425" cy="303213"/>
          </a:xfrm>
          <a:prstGeom prst="line">
            <a:avLst/>
          </a:prstGeom>
          <a:noFill/>
          <a:ln w="63500">
            <a:solidFill>
              <a:srgbClr val="FF66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8450" name="Line 33"/>
          <p:cNvSpPr>
            <a:spLocks noChangeShapeType="1"/>
          </p:cNvSpPr>
          <p:nvPr/>
        </p:nvSpPr>
        <p:spPr bwMode="auto">
          <a:xfrm>
            <a:off x="4875213" y="2782888"/>
            <a:ext cx="962025" cy="1587"/>
          </a:xfrm>
          <a:prstGeom prst="line">
            <a:avLst/>
          </a:prstGeom>
          <a:noFill/>
          <a:ln w="63500">
            <a:solidFill>
              <a:srgbClr val="FF66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8451" name="Text Box 34"/>
          <p:cNvSpPr txBox="1">
            <a:spLocks/>
          </p:cNvSpPr>
          <p:nvPr/>
        </p:nvSpPr>
        <p:spPr bwMode="auto">
          <a:xfrm>
            <a:off x="322263" y="1768475"/>
            <a:ext cx="2786062" cy="332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 r:embed="rId2"/>
                  <a:srcRect/>
                  <a:tile tx="0" ty="0" sx="100000" sy="100000" flip="none" algn="tl"/>
                </a:blipFill>
              </a14:hiddenFill>
            </a:ext>
            <a:ext uri="{91240B29-F687-4F45-9708-019B960494DF}">
              <a14:hiddenLine xmlns:a14="http://schemas.microsoft.com/office/drawing/2010/main" xmlns="" w="254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4291" tIns="32146" rIns="64291" bIns="32146">
            <a:spAutoFit/>
          </a:bodyPr>
          <a:lstStyle>
            <a:lvl1pPr defTabSz="642938"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642938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642938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642938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642938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>
              <a:spcBef>
                <a:spcPct val="40000"/>
              </a:spcBef>
              <a:buClr>
                <a:srgbClr val="FF9900"/>
              </a:buClr>
              <a:buFontTx/>
              <a:buChar char="•"/>
            </a:pPr>
            <a:r>
              <a:rPr lang="cs-CZ" altLang="cs-CZ" sz="2000">
                <a:latin typeface="Arial" pitchFamily="34" charset="0"/>
              </a:rPr>
              <a:t> Project idea </a:t>
            </a:r>
          </a:p>
          <a:p>
            <a:pPr>
              <a:spcBef>
                <a:spcPct val="40000"/>
              </a:spcBef>
              <a:buClr>
                <a:srgbClr val="FF9900"/>
              </a:buClr>
              <a:buFontTx/>
              <a:buChar char="•"/>
            </a:pPr>
            <a:r>
              <a:rPr lang="cs-CZ" altLang="cs-CZ" sz="2000">
                <a:latin typeface="Arial" pitchFamily="34" charset="0"/>
              </a:rPr>
              <a:t> Estimation of potential   savings</a:t>
            </a:r>
          </a:p>
          <a:p>
            <a:pPr>
              <a:spcBef>
                <a:spcPct val="40000"/>
              </a:spcBef>
              <a:buClr>
                <a:srgbClr val="FF9900"/>
              </a:buClr>
              <a:buFontTx/>
              <a:buChar char="•"/>
            </a:pPr>
            <a:r>
              <a:rPr lang="cs-CZ" altLang="cs-CZ" sz="2000">
                <a:latin typeface="Arial" pitchFamily="34" charset="0"/>
              </a:rPr>
              <a:t> Estimation of implementation costs and requirements</a:t>
            </a:r>
          </a:p>
          <a:p>
            <a:pPr>
              <a:spcBef>
                <a:spcPct val="40000"/>
              </a:spcBef>
              <a:buClr>
                <a:srgbClr val="FF9900"/>
              </a:buClr>
              <a:buFontTx/>
              <a:buChar char="•"/>
            </a:pPr>
            <a:r>
              <a:rPr lang="cs-CZ" altLang="cs-CZ" sz="2000">
                <a:latin typeface="Arial" pitchFamily="34" charset="0"/>
              </a:rPr>
              <a:t>Cost benefit analysis</a:t>
            </a:r>
          </a:p>
          <a:p>
            <a:pPr>
              <a:spcBef>
                <a:spcPct val="40000"/>
              </a:spcBef>
              <a:buClr>
                <a:srgbClr val="FF9900"/>
              </a:buClr>
              <a:buFontTx/>
              <a:buChar char="•"/>
            </a:pPr>
            <a:r>
              <a:rPr lang="cs-CZ" altLang="cs-CZ" sz="2000">
                <a:latin typeface="Arial" pitchFamily="34" charset="0"/>
              </a:rPr>
              <a:t> Development of a final project proposal</a:t>
            </a:r>
            <a:endParaRPr lang="cs-CZ" altLang="cs-CZ" sz="2000">
              <a:solidFill>
                <a:srgbClr val="000000"/>
              </a:solidFill>
              <a:latin typeface="Gill Sans"/>
              <a:sym typeface="Gill San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Nadpis 1"/>
          <p:cNvSpPr>
            <a:spLocks noGrp="1"/>
          </p:cNvSpPr>
          <p:nvPr>
            <p:ph type="title"/>
          </p:nvPr>
        </p:nvSpPr>
        <p:spPr>
          <a:xfrm>
            <a:off x="512763" y="2089150"/>
            <a:ext cx="8077200" cy="503238"/>
          </a:xfrm>
        </p:spPr>
        <p:txBody>
          <a:bodyPr/>
          <a:lstStyle/>
          <a:p>
            <a:r>
              <a:rPr lang="cs-CZ" altLang="cs-CZ" sz="3600" dirty="0" smtClean="0"/>
              <a:t>3. </a:t>
            </a:r>
            <a:r>
              <a:rPr lang="cs-CZ" altLang="cs-CZ" sz="3600" dirty="0" err="1" smtClean="0"/>
              <a:t>Going</a:t>
            </a:r>
            <a:r>
              <a:rPr lang="cs-CZ" altLang="cs-CZ" sz="3600" dirty="0" smtClean="0"/>
              <a:t> </a:t>
            </a:r>
            <a:r>
              <a:rPr lang="cs-CZ" altLang="cs-CZ" sz="3600" dirty="0" err="1" smtClean="0"/>
              <a:t>through</a:t>
            </a:r>
            <a:r>
              <a:rPr lang="cs-CZ" altLang="cs-CZ" sz="3600" dirty="0" smtClean="0"/>
              <a:t> </a:t>
            </a:r>
            <a:r>
              <a:rPr lang="cs-CZ" altLang="cs-CZ" sz="3600" dirty="0" err="1" smtClean="0"/>
              <a:t>the</a:t>
            </a:r>
            <a:r>
              <a:rPr lang="cs-CZ" altLang="cs-CZ" sz="3600" dirty="0" smtClean="0"/>
              <a:t> </a:t>
            </a:r>
            <a:r>
              <a:rPr lang="cs-CZ" altLang="cs-CZ" sz="3600" dirty="0" err="1" smtClean="0"/>
              <a:t>methodology</a:t>
            </a:r>
            <a:r>
              <a:rPr lang="cs-CZ" altLang="cs-CZ" sz="3600" dirty="0" smtClean="0"/>
              <a:t> </a:t>
            </a:r>
            <a:br>
              <a:rPr lang="cs-CZ" altLang="cs-CZ" sz="3600" dirty="0" smtClean="0"/>
            </a:br>
            <a:r>
              <a:rPr lang="cs-CZ" altLang="cs-CZ" sz="2400" dirty="0" smtClean="0"/>
              <a:t/>
            </a:r>
            <a:br>
              <a:rPr lang="cs-CZ" altLang="cs-CZ" sz="2400" dirty="0" smtClean="0"/>
            </a:br>
            <a:r>
              <a:rPr lang="cs-CZ" altLang="cs-CZ" sz="3600" dirty="0" smtClean="0"/>
              <a:t>on a </a:t>
            </a:r>
            <a:br>
              <a:rPr lang="cs-CZ" altLang="cs-CZ" sz="3600" dirty="0" smtClean="0"/>
            </a:br>
            <a:r>
              <a:rPr lang="cs-CZ" altLang="cs-CZ" sz="3600" dirty="0" smtClean="0"/>
              <a:t/>
            </a:r>
            <a:br>
              <a:rPr lang="cs-CZ" altLang="cs-CZ" sz="3600" dirty="0" smtClean="0"/>
            </a:br>
            <a:r>
              <a:rPr lang="cs-CZ" altLang="cs-CZ" sz="3600" dirty="0" smtClean="0">
                <a:solidFill>
                  <a:srgbClr val="FF0000"/>
                </a:solidFill>
              </a:rPr>
              <a:t>case study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Nadpis 1"/>
          <p:cNvSpPr>
            <a:spLocks noGrp="1"/>
          </p:cNvSpPr>
          <p:nvPr>
            <p:ph type="title"/>
          </p:nvPr>
        </p:nvSpPr>
        <p:spPr>
          <a:xfrm>
            <a:off x="668338" y="1244600"/>
            <a:ext cx="8251825" cy="914400"/>
          </a:xfrm>
        </p:spPr>
        <p:txBody>
          <a:bodyPr/>
          <a:lstStyle/>
          <a:p>
            <a:pPr>
              <a:buFont typeface="Times New Roman" pitchFamily="18" charset="0"/>
              <a:buNone/>
            </a:pPr>
            <a:r>
              <a:rPr lang="cs-CZ" altLang="cs-CZ" sz="2800" smtClean="0">
                <a:solidFill>
                  <a:srgbClr val="003399"/>
                </a:solidFill>
              </a:rPr>
              <a:t>Step 1 – Potentials</a:t>
            </a:r>
            <a:endParaRPr lang="en-GB" altLang="cs-CZ" sz="2800" smtClean="0">
              <a:solidFill>
                <a:srgbClr val="003399"/>
              </a:solidFill>
            </a:endParaRPr>
          </a:p>
        </p:txBody>
      </p:sp>
      <p:grpSp>
        <p:nvGrpSpPr>
          <p:cNvPr id="20483" name="Skupina 68"/>
          <p:cNvGrpSpPr>
            <a:grpSpLocks/>
          </p:cNvGrpSpPr>
          <p:nvPr/>
        </p:nvGrpSpPr>
        <p:grpSpPr bwMode="auto">
          <a:xfrm>
            <a:off x="211138" y="2159000"/>
            <a:ext cx="4248150" cy="4089400"/>
            <a:chOff x="210362" y="2159001"/>
            <a:chExt cx="4248150" cy="4089400"/>
          </a:xfrm>
        </p:grpSpPr>
        <p:grpSp>
          <p:nvGrpSpPr>
            <p:cNvPr id="20496" name="Group 5"/>
            <p:cNvGrpSpPr>
              <a:grpSpLocks/>
            </p:cNvGrpSpPr>
            <p:nvPr/>
          </p:nvGrpSpPr>
          <p:grpSpPr bwMode="auto">
            <a:xfrm>
              <a:off x="210362" y="2159001"/>
              <a:ext cx="4248150" cy="4089400"/>
              <a:chOff x="1837" y="1480"/>
              <a:chExt cx="2240" cy="2349"/>
            </a:xfrm>
          </p:grpSpPr>
          <p:sp>
            <p:nvSpPr>
              <p:cNvPr id="20504" name="Line 6"/>
              <p:cNvSpPr>
                <a:spLocks noChangeShapeType="1"/>
              </p:cNvSpPr>
              <p:nvPr/>
            </p:nvSpPr>
            <p:spPr bwMode="auto">
              <a:xfrm flipH="1">
                <a:off x="1836" y="1480"/>
                <a:ext cx="1117" cy="2340"/>
              </a:xfrm>
              <a:prstGeom prst="line">
                <a:avLst/>
              </a:prstGeom>
              <a:noFill/>
              <a:ln w="25560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20505" name="Line 7"/>
              <p:cNvSpPr>
                <a:spLocks noChangeShapeType="1"/>
              </p:cNvSpPr>
              <p:nvPr/>
            </p:nvSpPr>
            <p:spPr bwMode="auto">
              <a:xfrm>
                <a:off x="2970" y="1501"/>
                <a:ext cx="1108" cy="2328"/>
              </a:xfrm>
              <a:prstGeom prst="line">
                <a:avLst/>
              </a:prstGeom>
              <a:noFill/>
              <a:ln w="25560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20506" name="Line 8"/>
              <p:cNvSpPr>
                <a:spLocks noChangeShapeType="1"/>
              </p:cNvSpPr>
              <p:nvPr/>
            </p:nvSpPr>
            <p:spPr bwMode="auto">
              <a:xfrm>
                <a:off x="1853" y="3820"/>
                <a:ext cx="2217" cy="1"/>
              </a:xfrm>
              <a:prstGeom prst="line">
                <a:avLst/>
              </a:prstGeom>
              <a:noFill/>
              <a:ln w="25560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20507" name="Line 9"/>
              <p:cNvSpPr>
                <a:spLocks noChangeShapeType="1"/>
              </p:cNvSpPr>
              <p:nvPr/>
            </p:nvSpPr>
            <p:spPr bwMode="auto">
              <a:xfrm>
                <a:off x="2001" y="3468"/>
                <a:ext cx="1911" cy="1"/>
              </a:xfrm>
              <a:prstGeom prst="line">
                <a:avLst/>
              </a:prstGeom>
              <a:noFill/>
              <a:ln w="25560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20508" name="Line 10"/>
              <p:cNvSpPr>
                <a:spLocks noChangeShapeType="1"/>
              </p:cNvSpPr>
              <p:nvPr/>
            </p:nvSpPr>
            <p:spPr bwMode="auto">
              <a:xfrm>
                <a:off x="2185" y="3119"/>
                <a:ext cx="1545" cy="1"/>
              </a:xfrm>
              <a:prstGeom prst="line">
                <a:avLst/>
              </a:prstGeom>
              <a:noFill/>
              <a:ln w="25560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20509" name="Line 11"/>
              <p:cNvSpPr>
                <a:spLocks noChangeShapeType="1"/>
              </p:cNvSpPr>
              <p:nvPr/>
            </p:nvSpPr>
            <p:spPr bwMode="auto">
              <a:xfrm>
                <a:off x="2351" y="2745"/>
                <a:ext cx="1220" cy="1"/>
              </a:xfrm>
              <a:prstGeom prst="line">
                <a:avLst/>
              </a:prstGeom>
              <a:noFill/>
              <a:ln w="25560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20510" name="Line 12"/>
              <p:cNvSpPr>
                <a:spLocks noChangeShapeType="1"/>
              </p:cNvSpPr>
              <p:nvPr/>
            </p:nvSpPr>
            <p:spPr bwMode="auto">
              <a:xfrm>
                <a:off x="2533" y="2396"/>
                <a:ext cx="857" cy="1"/>
              </a:xfrm>
              <a:prstGeom prst="line">
                <a:avLst/>
              </a:prstGeom>
              <a:noFill/>
              <a:ln w="25560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20511" name="Line 13"/>
              <p:cNvSpPr>
                <a:spLocks noChangeShapeType="1"/>
              </p:cNvSpPr>
              <p:nvPr/>
            </p:nvSpPr>
            <p:spPr bwMode="auto">
              <a:xfrm>
                <a:off x="2699" y="2034"/>
                <a:ext cx="524" cy="1"/>
              </a:xfrm>
              <a:prstGeom prst="line">
                <a:avLst/>
              </a:prstGeom>
              <a:noFill/>
              <a:ln w="25560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</p:grpSp>
        <p:sp>
          <p:nvSpPr>
            <p:cNvPr id="20497" name="Text Box 15"/>
            <p:cNvSpPr txBox="1">
              <a:spLocks noChangeArrowheads="1"/>
            </p:cNvSpPr>
            <p:nvPr/>
          </p:nvSpPr>
          <p:spPr bwMode="auto">
            <a:xfrm>
              <a:off x="1418430" y="4498785"/>
              <a:ext cx="1849083" cy="3708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68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1pPr>
              <a:lvl2pPr marL="742950" indent="-28575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2pPr>
              <a:lvl3pPr marL="1143000" indent="-22860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3pPr>
              <a:lvl4pPr marL="1600200" indent="-22860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4pPr>
              <a:lvl5pPr marL="2057400" indent="-22860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9pPr>
            </a:lstStyle>
            <a:p>
              <a:pPr algn="ctr" eaLnBrk="1" hangingPunct="1">
                <a:spcBef>
                  <a:spcPts val="1125"/>
                </a:spcBef>
                <a:buFont typeface="Verdana" pitchFamily="34" charset="0"/>
                <a:buNone/>
              </a:pPr>
              <a:r>
                <a:rPr lang="en-GB" altLang="cs-CZ" sz="1800">
                  <a:solidFill>
                    <a:srgbClr val="000000"/>
                  </a:solidFill>
                  <a:latin typeface="Verdana" pitchFamily="34" charset="0"/>
                  <a:cs typeface="Arial" pitchFamily="34" charset="0"/>
                </a:rPr>
                <a:t>STRATEG</a:t>
              </a:r>
              <a:r>
                <a:rPr lang="cs-CZ" altLang="cs-CZ" sz="1800">
                  <a:solidFill>
                    <a:srgbClr val="000000"/>
                  </a:solidFill>
                  <a:latin typeface="Verdana" pitchFamily="34" charset="0"/>
                  <a:cs typeface="Arial" pitchFamily="34" charset="0"/>
                </a:rPr>
                <a:t>Y</a:t>
              </a:r>
              <a:endParaRPr lang="en-GB" altLang="cs-CZ" sz="1800">
                <a:solidFill>
                  <a:srgbClr val="000000"/>
                </a:solidFill>
                <a:latin typeface="Verdana" pitchFamily="34" charset="0"/>
                <a:cs typeface="Arial" pitchFamily="34" charset="0"/>
              </a:endParaRPr>
            </a:p>
          </p:txBody>
        </p:sp>
        <p:sp>
          <p:nvSpPr>
            <p:cNvPr id="20498" name="Text Box 16"/>
            <p:cNvSpPr txBox="1">
              <a:spLocks noChangeArrowheads="1"/>
            </p:cNvSpPr>
            <p:nvPr/>
          </p:nvSpPr>
          <p:spPr bwMode="auto">
            <a:xfrm>
              <a:off x="667417" y="5139441"/>
              <a:ext cx="3322660" cy="3708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68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1pPr>
              <a:lvl2pPr marL="742950" indent="-28575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2pPr>
              <a:lvl3pPr marL="1143000" indent="-22860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3pPr>
              <a:lvl4pPr marL="1600200" indent="-22860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4pPr>
              <a:lvl5pPr marL="2057400" indent="-22860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9pPr>
            </a:lstStyle>
            <a:p>
              <a:pPr algn="ctr" eaLnBrk="1" hangingPunct="1">
                <a:spcBef>
                  <a:spcPts val="1125"/>
                </a:spcBef>
                <a:buFont typeface="Verdana" pitchFamily="34" charset="0"/>
                <a:buNone/>
              </a:pPr>
              <a:r>
                <a:rPr lang="cs-CZ" altLang="cs-CZ" sz="1800">
                  <a:solidFill>
                    <a:srgbClr val="000000"/>
                  </a:solidFill>
                  <a:latin typeface="Verdana" pitchFamily="34" charset="0"/>
                  <a:cs typeface="Arial" pitchFamily="34" charset="0"/>
                </a:rPr>
                <a:t>VISION AND OBJECTIVES</a:t>
              </a:r>
              <a:endParaRPr lang="en-GB" altLang="cs-CZ" sz="1800">
                <a:solidFill>
                  <a:srgbClr val="000000"/>
                </a:solidFill>
                <a:latin typeface="Verdana" pitchFamily="34" charset="0"/>
                <a:cs typeface="Arial" pitchFamily="34" charset="0"/>
              </a:endParaRPr>
            </a:p>
          </p:txBody>
        </p:sp>
        <p:sp>
          <p:nvSpPr>
            <p:cNvPr id="20499" name="Text Box 17"/>
            <p:cNvSpPr txBox="1">
              <a:spLocks noChangeArrowheads="1"/>
            </p:cNvSpPr>
            <p:nvPr/>
          </p:nvSpPr>
          <p:spPr bwMode="auto">
            <a:xfrm>
              <a:off x="771725" y="3913839"/>
              <a:ext cx="3218353" cy="3708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68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1pPr>
              <a:lvl2pPr marL="742950" indent="-28575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2pPr>
              <a:lvl3pPr marL="1143000" indent="-22860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3pPr>
              <a:lvl4pPr marL="1600200" indent="-22860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4pPr>
              <a:lvl5pPr marL="2057400" indent="-22860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9pPr>
            </a:lstStyle>
            <a:p>
              <a:pPr algn="ctr" eaLnBrk="1" hangingPunct="1">
                <a:spcBef>
                  <a:spcPts val="1125"/>
                </a:spcBef>
                <a:buFont typeface="Verdana" pitchFamily="34" charset="0"/>
                <a:buNone/>
              </a:pPr>
              <a:r>
                <a:rPr lang="cs-CZ" altLang="cs-CZ" sz="1800">
                  <a:solidFill>
                    <a:srgbClr val="000000"/>
                  </a:solidFill>
                  <a:latin typeface="Verdana" pitchFamily="34" charset="0"/>
                  <a:cs typeface="Arial" pitchFamily="34" charset="0"/>
                </a:rPr>
                <a:t>MANAGEMENT SYSTEM</a:t>
              </a:r>
              <a:endParaRPr lang="en-GB" altLang="cs-CZ" sz="1800">
                <a:solidFill>
                  <a:srgbClr val="000000"/>
                </a:solidFill>
                <a:latin typeface="Verdana" pitchFamily="34" charset="0"/>
                <a:cs typeface="Arial" pitchFamily="34" charset="0"/>
              </a:endParaRPr>
            </a:p>
          </p:txBody>
        </p:sp>
        <p:sp>
          <p:nvSpPr>
            <p:cNvPr id="20500" name="Text Box 18"/>
            <p:cNvSpPr txBox="1">
              <a:spLocks noChangeArrowheads="1"/>
            </p:cNvSpPr>
            <p:nvPr/>
          </p:nvSpPr>
          <p:spPr bwMode="auto">
            <a:xfrm>
              <a:off x="1120680" y="3245329"/>
              <a:ext cx="2457858" cy="3708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68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1pPr>
              <a:lvl2pPr marL="742950" indent="-28575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2pPr>
              <a:lvl3pPr marL="1143000" indent="-22860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3pPr>
              <a:lvl4pPr marL="1600200" indent="-22860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4pPr>
              <a:lvl5pPr marL="2057400" indent="-22860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9pPr>
            </a:lstStyle>
            <a:p>
              <a:pPr algn="ctr" eaLnBrk="1" hangingPunct="1">
                <a:spcBef>
                  <a:spcPts val="1125"/>
                </a:spcBef>
                <a:buFont typeface="Verdana" pitchFamily="34" charset="0"/>
                <a:buNone/>
              </a:pPr>
              <a:r>
                <a:rPr lang="cs-CZ" altLang="cs-CZ" sz="1800">
                  <a:solidFill>
                    <a:srgbClr val="000000"/>
                  </a:solidFill>
                  <a:latin typeface="Verdana" pitchFamily="34" charset="0"/>
                  <a:cs typeface="Arial" pitchFamily="34" charset="0"/>
                </a:rPr>
                <a:t>PRODUCTION</a:t>
              </a:r>
              <a:endParaRPr lang="en-GB" altLang="cs-CZ" sz="1800">
                <a:solidFill>
                  <a:srgbClr val="000000"/>
                </a:solidFill>
                <a:latin typeface="Verdana" pitchFamily="34" charset="0"/>
                <a:cs typeface="Arial" pitchFamily="34" charset="0"/>
              </a:endParaRPr>
            </a:p>
          </p:txBody>
        </p:sp>
        <p:sp>
          <p:nvSpPr>
            <p:cNvPr id="20501" name="Text Box 19"/>
            <p:cNvSpPr txBox="1">
              <a:spLocks noChangeArrowheads="1"/>
            </p:cNvSpPr>
            <p:nvPr/>
          </p:nvSpPr>
          <p:spPr bwMode="auto">
            <a:xfrm>
              <a:off x="1418430" y="2660383"/>
              <a:ext cx="1849083" cy="3708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68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1pPr>
              <a:lvl2pPr marL="742950" indent="-28575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2pPr>
              <a:lvl3pPr marL="1143000" indent="-22860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3pPr>
              <a:lvl4pPr marL="1600200" indent="-22860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4pPr>
              <a:lvl5pPr marL="2057400" indent="-22860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9pPr>
            </a:lstStyle>
            <a:p>
              <a:pPr algn="ctr" eaLnBrk="1" hangingPunct="1">
                <a:spcBef>
                  <a:spcPts val="1125"/>
                </a:spcBef>
                <a:buFont typeface="Verdana" pitchFamily="34" charset="0"/>
                <a:buNone/>
              </a:pPr>
              <a:r>
                <a:rPr lang="en-GB" altLang="cs-CZ" sz="1800">
                  <a:solidFill>
                    <a:srgbClr val="000000"/>
                  </a:solidFill>
                  <a:latin typeface="Verdana" pitchFamily="34" charset="0"/>
                  <a:cs typeface="Arial" pitchFamily="34" charset="0"/>
                </a:rPr>
                <a:t>PRODU</a:t>
              </a:r>
              <a:r>
                <a:rPr lang="cs-CZ" altLang="cs-CZ" sz="1800">
                  <a:solidFill>
                    <a:srgbClr val="000000"/>
                  </a:solidFill>
                  <a:latin typeface="Verdana" pitchFamily="34" charset="0"/>
                  <a:cs typeface="Arial" pitchFamily="34" charset="0"/>
                </a:rPr>
                <a:t>CTS</a:t>
              </a:r>
              <a:endParaRPr lang="en-GB" altLang="cs-CZ" sz="1800">
                <a:solidFill>
                  <a:srgbClr val="000000"/>
                </a:solidFill>
                <a:latin typeface="Verdana" pitchFamily="34" charset="0"/>
                <a:cs typeface="Arial" pitchFamily="34" charset="0"/>
              </a:endParaRPr>
            </a:p>
          </p:txBody>
        </p:sp>
        <p:sp>
          <p:nvSpPr>
            <p:cNvPr id="20502" name="Text Box 16"/>
            <p:cNvSpPr txBox="1">
              <a:spLocks noChangeArrowheads="1"/>
            </p:cNvSpPr>
            <p:nvPr/>
          </p:nvSpPr>
          <p:spPr bwMode="auto">
            <a:xfrm>
              <a:off x="521387" y="5720466"/>
              <a:ext cx="3624203" cy="3715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68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1pPr>
              <a:lvl2pPr marL="742950" indent="-28575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2pPr>
              <a:lvl3pPr marL="1143000" indent="-22860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3pPr>
              <a:lvl4pPr marL="1600200" indent="-22860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4pPr>
              <a:lvl5pPr marL="2057400" indent="-22860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9pPr>
            </a:lstStyle>
            <a:p>
              <a:pPr algn="ctr" eaLnBrk="1" hangingPunct="1">
                <a:spcBef>
                  <a:spcPts val="1125"/>
                </a:spcBef>
                <a:buFont typeface="Verdana" pitchFamily="34" charset="0"/>
                <a:buNone/>
              </a:pPr>
              <a:r>
                <a:rPr lang="cs-CZ" altLang="cs-CZ" sz="1800">
                  <a:solidFill>
                    <a:srgbClr val="000000"/>
                  </a:solidFill>
                  <a:latin typeface="Verdana" pitchFamily="34" charset="0"/>
                  <a:cs typeface="Arial" pitchFamily="34" charset="0"/>
                </a:rPr>
                <a:t>STAKEHOLDERS INTERESTS</a:t>
              </a:r>
              <a:endParaRPr lang="en-GB" altLang="cs-CZ" sz="1800">
                <a:solidFill>
                  <a:srgbClr val="000000"/>
                </a:solidFill>
                <a:latin typeface="Verdana" pitchFamily="34" charset="0"/>
                <a:cs typeface="Arial" pitchFamily="34" charset="0"/>
              </a:endParaRPr>
            </a:p>
          </p:txBody>
        </p:sp>
        <p:cxnSp>
          <p:nvCxnSpPr>
            <p:cNvPr id="20503" name="Přímá spojnice 76"/>
            <p:cNvCxnSpPr>
              <a:cxnSpLocks noChangeShapeType="1"/>
            </p:cNvCxnSpPr>
            <p:nvPr/>
          </p:nvCxnSpPr>
          <p:spPr bwMode="auto">
            <a:xfrm>
              <a:off x="285750" y="5660758"/>
              <a:ext cx="4130912" cy="0"/>
            </a:xfrm>
            <a:prstGeom prst="line">
              <a:avLst/>
            </a:prstGeom>
            <a:noFill/>
            <a:ln w="19050" algn="ctr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</p:grpSp>
      <p:sp>
        <p:nvSpPr>
          <p:cNvPr id="20484" name="Text Box 20"/>
          <p:cNvSpPr txBox="1">
            <a:spLocks noChangeArrowheads="1"/>
          </p:cNvSpPr>
          <p:nvPr/>
        </p:nvSpPr>
        <p:spPr bwMode="auto">
          <a:xfrm>
            <a:off x="171450" y="2105025"/>
            <a:ext cx="4319588" cy="4211638"/>
          </a:xfrm>
          <a:prstGeom prst="rect">
            <a:avLst/>
          </a:prstGeom>
          <a:solidFill>
            <a:schemeClr val="bg1">
              <a:alpha val="45097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287" tIns="52144" rIns="104287" bIns="52144">
            <a:spAutoFit/>
          </a:bodyPr>
          <a:lstStyle>
            <a:lvl1pPr defTabSz="512763"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512763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512763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512763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512763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cs-CZ" altLang="cs-CZ" sz="2700">
              <a:latin typeface="Times New Roman" pitchFamily="18" charset="0"/>
              <a:cs typeface="Arial" pitchFamily="34" charset="0"/>
            </a:endParaRPr>
          </a:p>
          <a:p>
            <a:pPr eaLnBrk="1" hangingPunct="1">
              <a:spcBef>
                <a:spcPct val="50000"/>
              </a:spcBef>
            </a:pPr>
            <a:endParaRPr lang="cs-CZ" altLang="cs-CZ" sz="2700">
              <a:latin typeface="Times New Roman" pitchFamily="18" charset="0"/>
              <a:cs typeface="Arial" pitchFamily="34" charset="0"/>
            </a:endParaRPr>
          </a:p>
          <a:p>
            <a:pPr eaLnBrk="1" hangingPunct="1">
              <a:spcBef>
                <a:spcPct val="50000"/>
              </a:spcBef>
            </a:pPr>
            <a:endParaRPr lang="cs-CZ" altLang="cs-CZ" sz="2700">
              <a:latin typeface="Times New Roman" pitchFamily="18" charset="0"/>
              <a:cs typeface="Arial" pitchFamily="34" charset="0"/>
            </a:endParaRPr>
          </a:p>
          <a:p>
            <a:pPr eaLnBrk="1" hangingPunct="1">
              <a:spcBef>
                <a:spcPct val="50000"/>
              </a:spcBef>
            </a:pPr>
            <a:endParaRPr lang="cs-CZ" altLang="cs-CZ" sz="2700">
              <a:latin typeface="Times New Roman" pitchFamily="18" charset="0"/>
              <a:cs typeface="Arial" pitchFamily="34" charset="0"/>
            </a:endParaRPr>
          </a:p>
          <a:p>
            <a:pPr eaLnBrk="1" hangingPunct="1">
              <a:spcBef>
                <a:spcPct val="50000"/>
              </a:spcBef>
            </a:pPr>
            <a:endParaRPr lang="cs-CZ" altLang="cs-CZ" sz="2700">
              <a:latin typeface="Times New Roman" pitchFamily="18" charset="0"/>
              <a:cs typeface="Arial" pitchFamily="34" charset="0"/>
            </a:endParaRPr>
          </a:p>
          <a:p>
            <a:pPr eaLnBrk="1" hangingPunct="1">
              <a:spcBef>
                <a:spcPct val="50000"/>
              </a:spcBef>
            </a:pPr>
            <a:endParaRPr lang="cs-CZ" altLang="cs-CZ" sz="2700">
              <a:latin typeface="Times New Roman" pitchFamily="18" charset="0"/>
              <a:cs typeface="Arial" pitchFamily="34" charset="0"/>
            </a:endParaRPr>
          </a:p>
          <a:p>
            <a:pPr eaLnBrk="1" hangingPunct="1">
              <a:spcBef>
                <a:spcPct val="50000"/>
              </a:spcBef>
            </a:pPr>
            <a:endParaRPr lang="cs-CZ" altLang="cs-CZ" sz="2700">
              <a:latin typeface="Times New Roman" pitchFamily="18" charset="0"/>
              <a:cs typeface="Arial" pitchFamily="34" charset="0"/>
            </a:endParaRPr>
          </a:p>
          <a:p>
            <a:pPr eaLnBrk="1" hangingPunct="1">
              <a:spcBef>
                <a:spcPct val="50000"/>
              </a:spcBef>
            </a:pPr>
            <a:endParaRPr lang="cs-CZ" altLang="cs-CZ" sz="2700">
              <a:latin typeface="Times New Roman" pitchFamily="18" charset="0"/>
              <a:cs typeface="Arial" pitchFamily="34" charset="0"/>
            </a:endParaRPr>
          </a:p>
        </p:txBody>
      </p:sp>
      <p:sp>
        <p:nvSpPr>
          <p:cNvPr id="86" name="Text Box 21"/>
          <p:cNvSpPr txBox="1">
            <a:spLocks noChangeArrowheads="1"/>
          </p:cNvSpPr>
          <p:nvPr/>
        </p:nvSpPr>
        <p:spPr bwMode="auto">
          <a:xfrm>
            <a:off x="2058968" y="1477926"/>
            <a:ext cx="595332" cy="5188688"/>
          </a:xfrm>
          <a:prstGeom prst="rect">
            <a:avLst/>
          </a:prstGeom>
          <a:noFill/>
          <a:ln w="31750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vert="eaVert" wrap="square" lIns="104287" tIns="52144" rIns="104287" bIns="52144">
            <a:spAutoFit/>
          </a:bodyPr>
          <a:lstStyle>
            <a:lvl1pPr defTabSz="512763">
              <a:defRPr sz="2200">
                <a:solidFill>
                  <a:srgbClr val="000000"/>
                </a:solidFill>
                <a:latin typeface="Arial" charset="0"/>
                <a:cs typeface="Arial" charset="0"/>
              </a:defRPr>
            </a:lvl1pPr>
            <a:lvl2pPr marL="847725" indent="-327025" defTabSz="512763">
              <a:defRPr sz="2200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marL="1303338" indent="-260350" defTabSz="512763">
              <a:defRPr sz="2200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marL="1825625" indent="-261938" defTabSz="512763">
              <a:defRPr sz="2200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marL="2346325" indent="-260350" defTabSz="512763">
              <a:defRPr sz="2200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2803525" indent="-260350" defTabSz="512763" fontAlgn="base" hangingPunct="0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200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3260725" indent="-260350" defTabSz="512763" fontAlgn="base" hangingPunct="0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200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3717925" indent="-260350" defTabSz="512763" fontAlgn="base" hangingPunct="0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200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4175125" indent="-260350" defTabSz="512763" fontAlgn="base" hangingPunct="0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200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 hangingPunct="1">
              <a:spcBef>
                <a:spcPct val="50000"/>
              </a:spcBef>
              <a:defRPr/>
            </a:pPr>
            <a:r>
              <a:rPr lang="cs-CZ" sz="2500" b="1" dirty="0" smtClean="0">
                <a:solidFill>
                  <a:srgbClr val="FF0000"/>
                </a:solidFill>
                <a:latin typeface="+mn-lt"/>
              </a:rPr>
              <a:t>1.4 </a:t>
            </a:r>
            <a:r>
              <a:rPr lang="cs-CZ" sz="2500" b="1" dirty="0" err="1" smtClean="0">
                <a:solidFill>
                  <a:srgbClr val="FF0000"/>
                </a:solidFill>
                <a:latin typeface="+mn-lt"/>
              </a:rPr>
              <a:t>All</a:t>
            </a:r>
            <a:r>
              <a:rPr lang="cs-CZ" sz="2500" b="1" dirty="0" smtClean="0">
                <a:solidFill>
                  <a:srgbClr val="FF0000"/>
                </a:solidFill>
                <a:latin typeface="+mn-lt"/>
              </a:rPr>
              <a:t> </a:t>
            </a:r>
            <a:r>
              <a:rPr lang="cs-CZ" sz="2500" b="1" dirty="0" err="1" smtClean="0">
                <a:solidFill>
                  <a:srgbClr val="FF0000"/>
                </a:solidFill>
                <a:latin typeface="+mn-lt"/>
              </a:rPr>
              <a:t>possible</a:t>
            </a:r>
            <a:r>
              <a:rPr lang="en-GB" sz="2500" b="1" dirty="0" smtClean="0">
                <a:solidFill>
                  <a:srgbClr val="FF0000"/>
                </a:solidFill>
                <a:latin typeface="+mn-lt"/>
              </a:rPr>
              <a:t> </a:t>
            </a:r>
            <a:r>
              <a:rPr lang="cs-CZ" sz="2500" b="1" dirty="0" smtClean="0">
                <a:solidFill>
                  <a:srgbClr val="FF0000"/>
                </a:solidFill>
                <a:latin typeface="+mn-lt"/>
              </a:rPr>
              <a:t>RE / SCP</a:t>
            </a:r>
            <a:r>
              <a:rPr lang="en-GB" sz="2500" b="1" dirty="0" smtClean="0">
                <a:solidFill>
                  <a:srgbClr val="FF0000"/>
                </a:solidFill>
                <a:latin typeface="+mn-lt"/>
              </a:rPr>
              <a:t> aspects</a:t>
            </a:r>
          </a:p>
        </p:txBody>
      </p:sp>
      <p:sp>
        <p:nvSpPr>
          <p:cNvPr id="87" name="Text Box 24"/>
          <p:cNvSpPr txBox="1">
            <a:spLocks noChangeArrowheads="1"/>
          </p:cNvSpPr>
          <p:nvPr/>
        </p:nvSpPr>
        <p:spPr bwMode="auto">
          <a:xfrm>
            <a:off x="5194300" y="2424113"/>
            <a:ext cx="2549525" cy="843970"/>
          </a:xfrm>
          <a:prstGeom prst="rect">
            <a:avLst/>
          </a:prstGeom>
          <a:noFill/>
          <a:ln w="31750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lIns="104287" tIns="52144" rIns="104287" bIns="52144">
            <a:spAutoFit/>
          </a:bodyPr>
          <a:lstStyle>
            <a:lvl1pPr defTabSz="512763">
              <a:defRPr sz="2200">
                <a:solidFill>
                  <a:srgbClr val="000000"/>
                </a:solidFill>
                <a:latin typeface="Arial" charset="0"/>
                <a:cs typeface="Arial" charset="0"/>
              </a:defRPr>
            </a:lvl1pPr>
            <a:lvl2pPr marL="847725" indent="-327025" defTabSz="512763">
              <a:defRPr sz="2200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marL="1303338" indent="-260350" defTabSz="512763">
              <a:defRPr sz="2200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marL="1825625" indent="-261938" defTabSz="512763">
              <a:defRPr sz="2200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marL="2346325" indent="-260350" defTabSz="512763">
              <a:defRPr sz="2200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2803525" indent="-260350" defTabSz="512763" fontAlgn="base" hangingPunct="0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200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3260725" indent="-260350" defTabSz="512763" fontAlgn="base" hangingPunct="0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200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3717925" indent="-260350" defTabSz="512763" fontAlgn="base" hangingPunct="0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200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4175125" indent="-260350" defTabSz="512763" fontAlgn="base" hangingPunct="0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200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 hangingPunct="1">
              <a:spcBef>
                <a:spcPct val="50000"/>
              </a:spcBef>
              <a:defRPr/>
            </a:pPr>
            <a:r>
              <a:rPr lang="cs-CZ" sz="2400" dirty="0" smtClean="0">
                <a:solidFill>
                  <a:srgbClr val="FF0000"/>
                </a:solidFill>
                <a:latin typeface="+mn-lt"/>
              </a:rPr>
              <a:t>1.3 </a:t>
            </a:r>
            <a:r>
              <a:rPr lang="cs-CZ" sz="2400" dirty="0" err="1" smtClean="0">
                <a:solidFill>
                  <a:srgbClr val="FF0000"/>
                </a:solidFill>
                <a:latin typeface="+mn-lt"/>
              </a:rPr>
              <a:t>Life</a:t>
            </a:r>
            <a:r>
              <a:rPr lang="cs-CZ" sz="2400" dirty="0" smtClean="0">
                <a:solidFill>
                  <a:srgbClr val="FF0000"/>
                </a:solidFill>
                <a:latin typeface="+mn-lt"/>
              </a:rPr>
              <a:t> </a:t>
            </a:r>
            <a:r>
              <a:rPr lang="cs-CZ" sz="2400" dirty="0" err="1" smtClean="0">
                <a:solidFill>
                  <a:srgbClr val="FF0000"/>
                </a:solidFill>
                <a:latin typeface="+mn-lt"/>
              </a:rPr>
              <a:t>cycle</a:t>
            </a:r>
            <a:r>
              <a:rPr lang="cs-CZ" sz="2400" dirty="0" smtClean="0">
                <a:solidFill>
                  <a:srgbClr val="FF0000"/>
                </a:solidFill>
                <a:latin typeface="+mn-lt"/>
              </a:rPr>
              <a:t> </a:t>
            </a:r>
            <a:r>
              <a:rPr lang="cs-CZ" sz="2400" dirty="0" err="1" smtClean="0">
                <a:solidFill>
                  <a:srgbClr val="FF0000"/>
                </a:solidFill>
                <a:latin typeface="+mn-lt"/>
              </a:rPr>
              <a:t>an</a:t>
            </a:r>
            <a:r>
              <a:rPr lang="en-GB" sz="2400" dirty="0" err="1" smtClean="0">
                <a:solidFill>
                  <a:srgbClr val="FF0000"/>
                </a:solidFill>
                <a:latin typeface="+mn-lt"/>
              </a:rPr>
              <a:t>alysis</a:t>
            </a:r>
            <a:endParaRPr lang="en-GB" sz="2400" dirty="0" smtClean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88" name="Text Box 22"/>
          <p:cNvSpPr txBox="1">
            <a:spLocks noChangeArrowheads="1"/>
          </p:cNvSpPr>
          <p:nvPr/>
        </p:nvSpPr>
        <p:spPr bwMode="auto">
          <a:xfrm>
            <a:off x="5465763" y="3654425"/>
            <a:ext cx="2870200" cy="1213302"/>
          </a:xfrm>
          <a:prstGeom prst="rect">
            <a:avLst/>
          </a:prstGeom>
          <a:noFill/>
          <a:ln w="31750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lIns="104287" tIns="52144" rIns="104287" bIns="52144">
            <a:spAutoFit/>
          </a:bodyPr>
          <a:lstStyle>
            <a:lvl1pPr defTabSz="512763">
              <a:defRPr sz="2200">
                <a:solidFill>
                  <a:srgbClr val="000000"/>
                </a:solidFill>
                <a:latin typeface="Arial" charset="0"/>
                <a:cs typeface="Arial" charset="0"/>
              </a:defRPr>
            </a:lvl1pPr>
            <a:lvl2pPr marL="847725" indent="-327025" defTabSz="512763">
              <a:defRPr sz="2200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marL="1303338" indent="-260350" defTabSz="512763">
              <a:defRPr sz="2200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marL="1825625" indent="-261938" defTabSz="512763">
              <a:defRPr sz="2200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marL="2346325" indent="-260350" defTabSz="512763">
              <a:defRPr sz="2200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2803525" indent="-260350" defTabSz="512763" fontAlgn="base" hangingPunct="0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200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3260725" indent="-260350" defTabSz="512763" fontAlgn="base" hangingPunct="0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200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3717925" indent="-260350" defTabSz="512763" fontAlgn="base" hangingPunct="0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200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4175125" indent="-260350" defTabSz="512763" fontAlgn="base" hangingPunct="0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200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 hangingPunct="1">
              <a:spcBef>
                <a:spcPct val="50000"/>
              </a:spcBef>
              <a:defRPr/>
            </a:pPr>
            <a:r>
              <a:rPr lang="cs-CZ" sz="2400" dirty="0" smtClean="0">
                <a:solidFill>
                  <a:srgbClr val="FF0000"/>
                </a:solidFill>
                <a:latin typeface="+mn-lt"/>
              </a:rPr>
              <a:t>1.2 </a:t>
            </a:r>
            <a:r>
              <a:rPr lang="cs-CZ" sz="2400" dirty="0" err="1" smtClean="0">
                <a:solidFill>
                  <a:srgbClr val="FF0000"/>
                </a:solidFill>
                <a:latin typeface="+mn-lt"/>
              </a:rPr>
              <a:t>Energy</a:t>
            </a:r>
            <a:r>
              <a:rPr lang="cs-CZ" sz="2400" dirty="0" smtClean="0">
                <a:solidFill>
                  <a:srgbClr val="FF0000"/>
                </a:solidFill>
                <a:latin typeface="+mn-lt"/>
              </a:rPr>
              <a:t> and </a:t>
            </a:r>
            <a:r>
              <a:rPr lang="cs-CZ" sz="2400" dirty="0" err="1" smtClean="0">
                <a:solidFill>
                  <a:srgbClr val="FF0000"/>
                </a:solidFill>
                <a:latin typeface="+mn-lt"/>
              </a:rPr>
              <a:t>material</a:t>
            </a:r>
            <a:r>
              <a:rPr lang="cs-CZ" sz="2400" dirty="0" smtClean="0">
                <a:solidFill>
                  <a:srgbClr val="FF0000"/>
                </a:solidFill>
                <a:latin typeface="+mn-lt"/>
              </a:rPr>
              <a:t> </a:t>
            </a:r>
            <a:r>
              <a:rPr lang="cs-CZ" sz="2400" dirty="0" err="1" smtClean="0">
                <a:solidFill>
                  <a:srgbClr val="FF0000"/>
                </a:solidFill>
                <a:latin typeface="+mn-lt"/>
              </a:rPr>
              <a:t>flows</a:t>
            </a:r>
            <a:r>
              <a:rPr lang="cs-CZ" sz="2400" dirty="0" smtClean="0">
                <a:solidFill>
                  <a:srgbClr val="FF0000"/>
                </a:solidFill>
                <a:latin typeface="+mn-lt"/>
              </a:rPr>
              <a:t> a</a:t>
            </a:r>
            <a:r>
              <a:rPr lang="en-GB" sz="2400" dirty="0" err="1" smtClean="0">
                <a:solidFill>
                  <a:srgbClr val="FF0000"/>
                </a:solidFill>
                <a:latin typeface="+mn-lt"/>
              </a:rPr>
              <a:t>nalysis</a:t>
            </a:r>
            <a:endParaRPr lang="en-GB" sz="2400" dirty="0" smtClean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89" name="Text Box 25"/>
          <p:cNvSpPr txBox="1">
            <a:spLocks noChangeArrowheads="1"/>
          </p:cNvSpPr>
          <p:nvPr/>
        </p:nvSpPr>
        <p:spPr bwMode="auto">
          <a:xfrm>
            <a:off x="5124450" y="5383213"/>
            <a:ext cx="3552825" cy="474662"/>
          </a:xfrm>
          <a:prstGeom prst="rect">
            <a:avLst/>
          </a:prstGeom>
          <a:noFill/>
          <a:ln w="31750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lIns="104287" tIns="52144" rIns="104287" bIns="52144">
            <a:spAutoFit/>
          </a:bodyPr>
          <a:lstStyle>
            <a:lvl1pPr defTabSz="512763">
              <a:defRPr sz="2200">
                <a:solidFill>
                  <a:srgbClr val="000000"/>
                </a:solidFill>
                <a:latin typeface="Arial" charset="0"/>
                <a:cs typeface="Arial" charset="0"/>
              </a:defRPr>
            </a:lvl1pPr>
            <a:lvl2pPr marL="847725" indent="-327025" defTabSz="512763">
              <a:defRPr sz="2200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marL="1303338" indent="-260350" defTabSz="512763">
              <a:defRPr sz="2200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marL="1825625" indent="-261938" defTabSz="512763">
              <a:defRPr sz="2200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marL="2346325" indent="-260350" defTabSz="512763">
              <a:defRPr sz="2200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2803525" indent="-260350" defTabSz="512763" fontAlgn="base" hangingPunct="0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200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3260725" indent="-260350" defTabSz="512763" fontAlgn="base" hangingPunct="0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200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3717925" indent="-260350" defTabSz="512763" fontAlgn="base" hangingPunct="0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200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4175125" indent="-260350" defTabSz="512763" fontAlgn="base" hangingPunct="0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200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 hangingPunct="1">
              <a:spcBef>
                <a:spcPct val="50000"/>
              </a:spcBef>
              <a:defRPr/>
            </a:pPr>
            <a:r>
              <a:rPr lang="cs-CZ" sz="2400" dirty="0" smtClean="0">
                <a:solidFill>
                  <a:srgbClr val="FF0000"/>
                </a:solidFill>
                <a:latin typeface="+mn-lt"/>
              </a:rPr>
              <a:t>1.1 S</a:t>
            </a:r>
            <a:r>
              <a:rPr lang="en-GB" sz="2400" dirty="0" err="1" smtClean="0">
                <a:solidFill>
                  <a:srgbClr val="FF0000"/>
                </a:solidFill>
                <a:latin typeface="+mn-lt"/>
              </a:rPr>
              <a:t>takeholder</a:t>
            </a:r>
            <a:r>
              <a:rPr lang="cs-CZ" sz="2400" dirty="0" smtClean="0">
                <a:solidFill>
                  <a:srgbClr val="FF0000"/>
                </a:solidFill>
                <a:latin typeface="+mn-lt"/>
              </a:rPr>
              <a:t> </a:t>
            </a:r>
            <a:r>
              <a:rPr lang="cs-CZ" sz="2400" dirty="0" err="1" smtClean="0">
                <a:solidFill>
                  <a:srgbClr val="FF0000"/>
                </a:solidFill>
                <a:latin typeface="+mn-lt"/>
              </a:rPr>
              <a:t>analysis</a:t>
            </a:r>
            <a:endParaRPr lang="en-GB" sz="2400" dirty="0" smtClean="0">
              <a:solidFill>
                <a:srgbClr val="FF0000"/>
              </a:solidFill>
              <a:latin typeface="+mn-lt"/>
            </a:endParaRPr>
          </a:p>
        </p:txBody>
      </p:sp>
      <p:cxnSp>
        <p:nvCxnSpPr>
          <p:cNvPr id="20489" name="Přímá spojnice se šipkou 2"/>
          <p:cNvCxnSpPr>
            <a:cxnSpLocks noChangeShapeType="1"/>
            <a:stCxn id="87" idx="1"/>
          </p:cNvCxnSpPr>
          <p:nvPr/>
        </p:nvCxnSpPr>
        <p:spPr bwMode="auto">
          <a:xfrm flipH="1">
            <a:off x="3155950" y="2846098"/>
            <a:ext cx="2038350" cy="290"/>
          </a:xfrm>
          <a:prstGeom prst="straightConnector1">
            <a:avLst/>
          </a:prstGeom>
          <a:noFill/>
          <a:ln w="19050" algn="ctr">
            <a:solidFill>
              <a:srgbClr val="C0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20490" name="Přímá spojnice se šipkou 89"/>
          <p:cNvCxnSpPr>
            <a:cxnSpLocks noChangeShapeType="1"/>
            <a:stCxn id="88" idx="1"/>
          </p:cNvCxnSpPr>
          <p:nvPr/>
        </p:nvCxnSpPr>
        <p:spPr bwMode="auto">
          <a:xfrm flipH="1" flipV="1">
            <a:off x="3267075" y="3430588"/>
            <a:ext cx="2198688" cy="830488"/>
          </a:xfrm>
          <a:prstGeom prst="straightConnector1">
            <a:avLst/>
          </a:prstGeom>
          <a:noFill/>
          <a:ln w="19050" algn="ctr">
            <a:solidFill>
              <a:srgbClr val="C0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20491" name="Přímá spojnice se šipkou 90"/>
          <p:cNvCxnSpPr>
            <a:cxnSpLocks noChangeShapeType="1"/>
            <a:stCxn id="89" idx="1"/>
          </p:cNvCxnSpPr>
          <p:nvPr/>
        </p:nvCxnSpPr>
        <p:spPr bwMode="auto">
          <a:xfrm flipH="1">
            <a:off x="4367213" y="5621338"/>
            <a:ext cx="757237" cy="492125"/>
          </a:xfrm>
          <a:prstGeom prst="straightConnector1">
            <a:avLst/>
          </a:prstGeom>
          <a:noFill/>
          <a:ln w="19050" algn="ctr">
            <a:solidFill>
              <a:srgbClr val="C0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20492" name="Přímá spojnice se šipkou 93"/>
          <p:cNvCxnSpPr>
            <a:cxnSpLocks noChangeShapeType="1"/>
            <a:stCxn id="89" idx="1"/>
          </p:cNvCxnSpPr>
          <p:nvPr/>
        </p:nvCxnSpPr>
        <p:spPr bwMode="auto">
          <a:xfrm flipH="1" flipV="1">
            <a:off x="3989388" y="5532438"/>
            <a:ext cx="1135062" cy="88900"/>
          </a:xfrm>
          <a:prstGeom prst="straightConnector1">
            <a:avLst/>
          </a:prstGeom>
          <a:noFill/>
          <a:ln w="19050" algn="ctr">
            <a:solidFill>
              <a:srgbClr val="C0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20493" name="Přímá spojnice se šipkou 94"/>
          <p:cNvCxnSpPr>
            <a:cxnSpLocks noChangeShapeType="1"/>
            <a:stCxn id="89" idx="1"/>
          </p:cNvCxnSpPr>
          <p:nvPr/>
        </p:nvCxnSpPr>
        <p:spPr bwMode="auto">
          <a:xfrm flipH="1" flipV="1">
            <a:off x="3743325" y="4892675"/>
            <a:ext cx="1381125" cy="728663"/>
          </a:xfrm>
          <a:prstGeom prst="straightConnector1">
            <a:avLst/>
          </a:prstGeom>
          <a:noFill/>
          <a:ln w="19050" algn="ctr">
            <a:solidFill>
              <a:srgbClr val="C0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20494" name="Přímá spojnice se šipkou 95"/>
          <p:cNvCxnSpPr>
            <a:cxnSpLocks noChangeShapeType="1"/>
            <a:stCxn id="88" idx="1"/>
          </p:cNvCxnSpPr>
          <p:nvPr/>
        </p:nvCxnSpPr>
        <p:spPr bwMode="auto">
          <a:xfrm flipH="1" flipV="1">
            <a:off x="3800475" y="4098926"/>
            <a:ext cx="1665288" cy="162150"/>
          </a:xfrm>
          <a:prstGeom prst="straightConnector1">
            <a:avLst/>
          </a:prstGeom>
          <a:noFill/>
          <a:ln w="19050" algn="ctr">
            <a:solidFill>
              <a:srgbClr val="C00000"/>
            </a:solidFill>
            <a:prstDash val="dash"/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20495" name="Přímá spojnice se šipkou 102"/>
          <p:cNvCxnSpPr>
            <a:cxnSpLocks noChangeShapeType="1"/>
            <a:stCxn id="89" idx="1"/>
          </p:cNvCxnSpPr>
          <p:nvPr/>
        </p:nvCxnSpPr>
        <p:spPr bwMode="auto">
          <a:xfrm flipH="1" flipV="1">
            <a:off x="3743325" y="4471988"/>
            <a:ext cx="1381125" cy="1149350"/>
          </a:xfrm>
          <a:prstGeom prst="straightConnector1">
            <a:avLst/>
          </a:prstGeom>
          <a:noFill/>
          <a:ln w="19050" algn="ctr">
            <a:solidFill>
              <a:srgbClr val="C00000"/>
            </a:solidFill>
            <a:prstDash val="dash"/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" grpId="0" animBg="1"/>
      <p:bldP spid="88" grpId="0" animBg="1"/>
      <p:bldP spid="8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3"/>
          <p:cNvGrpSpPr>
            <a:grpSpLocks/>
          </p:cNvGrpSpPr>
          <p:nvPr/>
        </p:nvGrpSpPr>
        <p:grpSpPr bwMode="auto">
          <a:xfrm>
            <a:off x="414338" y="1608138"/>
            <a:ext cx="3559175" cy="3732212"/>
            <a:chOff x="576" y="1536"/>
            <a:chExt cx="2243" cy="2352"/>
          </a:xfrm>
        </p:grpSpPr>
        <p:grpSp>
          <p:nvGrpSpPr>
            <p:cNvPr id="21521" name="Group 4"/>
            <p:cNvGrpSpPr>
              <a:grpSpLocks/>
            </p:cNvGrpSpPr>
            <p:nvPr/>
          </p:nvGrpSpPr>
          <p:grpSpPr bwMode="auto">
            <a:xfrm>
              <a:off x="576" y="1536"/>
              <a:ext cx="2243" cy="2352"/>
              <a:chOff x="192" y="67"/>
              <a:chExt cx="257" cy="221"/>
            </a:xfrm>
          </p:grpSpPr>
          <p:sp>
            <p:nvSpPr>
              <p:cNvPr id="21528" name="Line 5"/>
              <p:cNvSpPr>
                <a:spLocks noChangeShapeType="1"/>
              </p:cNvSpPr>
              <p:nvPr/>
            </p:nvSpPr>
            <p:spPr bwMode="auto">
              <a:xfrm flipH="1">
                <a:off x="192" y="67"/>
                <a:ext cx="128" cy="220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21529" name="Line 6"/>
              <p:cNvSpPr>
                <a:spLocks noChangeShapeType="1"/>
              </p:cNvSpPr>
              <p:nvPr/>
            </p:nvSpPr>
            <p:spPr bwMode="auto">
              <a:xfrm>
                <a:off x="322" y="69"/>
                <a:ext cx="127" cy="219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21530" name="Line 7"/>
              <p:cNvSpPr>
                <a:spLocks noChangeShapeType="1"/>
              </p:cNvSpPr>
              <p:nvPr/>
            </p:nvSpPr>
            <p:spPr bwMode="auto">
              <a:xfrm>
                <a:off x="194" y="287"/>
                <a:ext cx="254" cy="0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21531" name="Line 8"/>
              <p:cNvSpPr>
                <a:spLocks noChangeShapeType="1"/>
              </p:cNvSpPr>
              <p:nvPr/>
            </p:nvSpPr>
            <p:spPr bwMode="auto">
              <a:xfrm>
                <a:off x="211" y="254"/>
                <a:ext cx="219" cy="0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21532" name="Line 9"/>
              <p:cNvSpPr>
                <a:spLocks noChangeShapeType="1"/>
              </p:cNvSpPr>
              <p:nvPr/>
            </p:nvSpPr>
            <p:spPr bwMode="auto">
              <a:xfrm>
                <a:off x="232" y="221"/>
                <a:ext cx="177" cy="0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21533" name="Line 10"/>
              <p:cNvSpPr>
                <a:spLocks noChangeShapeType="1"/>
              </p:cNvSpPr>
              <p:nvPr/>
            </p:nvSpPr>
            <p:spPr bwMode="auto">
              <a:xfrm>
                <a:off x="251" y="186"/>
                <a:ext cx="140" cy="0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21534" name="Line 11"/>
              <p:cNvSpPr>
                <a:spLocks noChangeShapeType="1"/>
              </p:cNvSpPr>
              <p:nvPr/>
            </p:nvSpPr>
            <p:spPr bwMode="auto">
              <a:xfrm>
                <a:off x="272" y="153"/>
                <a:ext cx="98" cy="0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21535" name="Line 12"/>
              <p:cNvSpPr>
                <a:spLocks noChangeShapeType="1"/>
              </p:cNvSpPr>
              <p:nvPr/>
            </p:nvSpPr>
            <p:spPr bwMode="auto">
              <a:xfrm>
                <a:off x="291" y="119"/>
                <a:ext cx="60" cy="0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</p:grpSp>
        <p:sp>
          <p:nvSpPr>
            <p:cNvPr id="21522" name="Text Box 13"/>
            <p:cNvSpPr txBox="1">
              <a:spLocks noChangeArrowheads="1"/>
            </p:cNvSpPr>
            <p:nvPr/>
          </p:nvSpPr>
          <p:spPr bwMode="auto">
            <a:xfrm>
              <a:off x="1056" y="3552"/>
              <a:ext cx="1344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1435" tIns="45718" rIns="91435" bIns="45718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endParaRPr lang="cs-CZ" altLang="cs-CZ" sz="1400" b="1">
                <a:latin typeface="Verdana" pitchFamily="34" charset="0"/>
              </a:endParaRPr>
            </a:p>
          </p:txBody>
        </p:sp>
        <p:sp>
          <p:nvSpPr>
            <p:cNvPr id="21523" name="Text Box 14"/>
            <p:cNvSpPr txBox="1">
              <a:spLocks noChangeArrowheads="1"/>
            </p:cNvSpPr>
            <p:nvPr/>
          </p:nvSpPr>
          <p:spPr bwMode="auto">
            <a:xfrm>
              <a:off x="1200" y="2880"/>
              <a:ext cx="1104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1435" tIns="45718" rIns="91435" bIns="45718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endParaRPr lang="cs-CZ" altLang="cs-CZ">
                <a:latin typeface="Verdana" pitchFamily="34" charset="0"/>
              </a:endParaRPr>
            </a:p>
          </p:txBody>
        </p:sp>
        <p:sp>
          <p:nvSpPr>
            <p:cNvPr id="21524" name="Text Box 15"/>
            <p:cNvSpPr txBox="1">
              <a:spLocks noChangeArrowheads="1"/>
            </p:cNvSpPr>
            <p:nvPr/>
          </p:nvSpPr>
          <p:spPr bwMode="auto">
            <a:xfrm>
              <a:off x="1248" y="3216"/>
              <a:ext cx="1008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1435" tIns="45718" rIns="91435" bIns="45718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endParaRPr lang="cs-CZ" altLang="cs-CZ">
                <a:latin typeface="Verdana" pitchFamily="34" charset="0"/>
              </a:endParaRPr>
            </a:p>
          </p:txBody>
        </p:sp>
        <p:sp>
          <p:nvSpPr>
            <p:cNvPr id="21525" name="Text Box 16"/>
            <p:cNvSpPr txBox="1">
              <a:spLocks noChangeArrowheads="1"/>
            </p:cNvSpPr>
            <p:nvPr/>
          </p:nvSpPr>
          <p:spPr bwMode="auto">
            <a:xfrm>
              <a:off x="1104" y="2544"/>
              <a:ext cx="1296" cy="2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1435" tIns="45718" rIns="91435" bIns="45718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endParaRPr lang="cs-CZ" altLang="cs-CZ">
                <a:latin typeface="Verdana" pitchFamily="34" charset="0"/>
              </a:endParaRPr>
            </a:p>
          </p:txBody>
        </p:sp>
        <p:sp>
          <p:nvSpPr>
            <p:cNvPr id="21526" name="Text Box 17"/>
            <p:cNvSpPr txBox="1">
              <a:spLocks noChangeArrowheads="1"/>
            </p:cNvSpPr>
            <p:nvPr/>
          </p:nvSpPr>
          <p:spPr bwMode="auto">
            <a:xfrm>
              <a:off x="1104" y="2160"/>
              <a:ext cx="1248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1435" tIns="45718" rIns="91435" bIns="45718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endParaRPr lang="cs-CZ" altLang="cs-CZ">
                <a:latin typeface="Verdana" pitchFamily="34" charset="0"/>
              </a:endParaRPr>
            </a:p>
          </p:txBody>
        </p:sp>
        <p:sp>
          <p:nvSpPr>
            <p:cNvPr id="21527" name="Text Box 18"/>
            <p:cNvSpPr txBox="1">
              <a:spLocks noChangeArrowheads="1"/>
            </p:cNvSpPr>
            <p:nvPr/>
          </p:nvSpPr>
          <p:spPr bwMode="auto">
            <a:xfrm>
              <a:off x="1200" y="1824"/>
              <a:ext cx="1104" cy="2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1435" tIns="45718" rIns="91435" bIns="45718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endParaRPr lang="cs-CZ" altLang="cs-CZ">
                <a:latin typeface="Verdana" pitchFamily="34" charset="0"/>
              </a:endParaRPr>
            </a:p>
          </p:txBody>
        </p:sp>
      </p:grpSp>
      <p:sp>
        <p:nvSpPr>
          <p:cNvPr id="21507" name="Text Box 19"/>
          <p:cNvSpPr txBox="1">
            <a:spLocks noChangeArrowheads="1"/>
          </p:cNvSpPr>
          <p:nvPr/>
        </p:nvSpPr>
        <p:spPr bwMode="auto">
          <a:xfrm>
            <a:off x="1397000" y="2092325"/>
            <a:ext cx="1585913" cy="39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5" tIns="45718" rIns="91435" bIns="45718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ctr"/>
            <a:r>
              <a:rPr lang="cs-CZ" altLang="cs-CZ" sz="2000">
                <a:solidFill>
                  <a:srgbClr val="4D4D4D"/>
                </a:solidFill>
              </a:rPr>
              <a:t>PRODUCTS</a:t>
            </a:r>
          </a:p>
        </p:txBody>
      </p:sp>
      <p:sp>
        <p:nvSpPr>
          <p:cNvPr id="21508" name="Text Box 20"/>
          <p:cNvSpPr txBox="1">
            <a:spLocks noChangeArrowheads="1"/>
          </p:cNvSpPr>
          <p:nvPr/>
        </p:nvSpPr>
        <p:spPr bwMode="auto">
          <a:xfrm>
            <a:off x="1238250" y="2668588"/>
            <a:ext cx="1736725" cy="392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5" tIns="45718" rIns="91435" bIns="45718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ctr"/>
            <a:r>
              <a:rPr lang="cs-CZ" altLang="cs-CZ" sz="2000">
                <a:solidFill>
                  <a:srgbClr val="4D4D4D"/>
                </a:solidFill>
              </a:rPr>
              <a:t>PROCESSES</a:t>
            </a:r>
          </a:p>
        </p:txBody>
      </p:sp>
      <p:sp>
        <p:nvSpPr>
          <p:cNvPr id="21509" name="Text Box 21"/>
          <p:cNvSpPr txBox="1">
            <a:spLocks noChangeArrowheads="1"/>
          </p:cNvSpPr>
          <p:nvPr/>
        </p:nvSpPr>
        <p:spPr bwMode="auto">
          <a:xfrm>
            <a:off x="615950" y="3243263"/>
            <a:ext cx="3070225" cy="39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5" tIns="45718" rIns="91435" bIns="45718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ctr"/>
            <a:r>
              <a:rPr lang="cs-CZ" altLang="cs-CZ" sz="2000">
                <a:solidFill>
                  <a:srgbClr val="4D4D4D"/>
                </a:solidFill>
              </a:rPr>
              <a:t>MANAGEMENT SYSTEM</a:t>
            </a:r>
          </a:p>
        </p:txBody>
      </p:sp>
      <p:sp>
        <p:nvSpPr>
          <p:cNvPr id="21510" name="Text Box 22"/>
          <p:cNvSpPr txBox="1">
            <a:spLocks noChangeArrowheads="1"/>
          </p:cNvSpPr>
          <p:nvPr/>
        </p:nvSpPr>
        <p:spPr bwMode="auto">
          <a:xfrm>
            <a:off x="1395413" y="3819525"/>
            <a:ext cx="1528762" cy="392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5" tIns="45718" rIns="91435" bIns="45718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ctr"/>
            <a:r>
              <a:rPr lang="cs-CZ" altLang="cs-CZ" sz="2000">
                <a:solidFill>
                  <a:srgbClr val="4D4D4D"/>
                </a:solidFill>
              </a:rPr>
              <a:t>STRATEGY</a:t>
            </a:r>
          </a:p>
        </p:txBody>
      </p:sp>
      <p:sp>
        <p:nvSpPr>
          <p:cNvPr id="21511" name="Text Box 23"/>
          <p:cNvSpPr txBox="1">
            <a:spLocks noChangeArrowheads="1"/>
          </p:cNvSpPr>
          <p:nvPr/>
        </p:nvSpPr>
        <p:spPr bwMode="auto">
          <a:xfrm>
            <a:off x="895350" y="4395788"/>
            <a:ext cx="2597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5" tIns="45718" rIns="91435" bIns="45718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ctr"/>
            <a:r>
              <a:rPr lang="cs-CZ" altLang="cs-CZ" sz="2000">
                <a:solidFill>
                  <a:srgbClr val="4D4D4D"/>
                </a:solidFill>
              </a:rPr>
              <a:t>VISION AND GOALS</a:t>
            </a:r>
          </a:p>
        </p:txBody>
      </p:sp>
      <p:sp>
        <p:nvSpPr>
          <p:cNvPr id="21512" name="Text Box 24"/>
          <p:cNvSpPr txBox="1">
            <a:spLocks noChangeArrowheads="1"/>
          </p:cNvSpPr>
          <p:nvPr/>
        </p:nvSpPr>
        <p:spPr bwMode="auto">
          <a:xfrm>
            <a:off x="1012825" y="4972050"/>
            <a:ext cx="2209800" cy="392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5" tIns="45718" rIns="91435" bIns="45718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ctr"/>
            <a:r>
              <a:rPr lang="cs-CZ" altLang="cs-CZ" sz="2000">
                <a:solidFill>
                  <a:srgbClr val="4D4D4D"/>
                </a:solidFill>
              </a:rPr>
              <a:t>STAKEHOLDERS</a:t>
            </a:r>
          </a:p>
        </p:txBody>
      </p:sp>
      <p:sp>
        <p:nvSpPr>
          <p:cNvPr id="21513" name="Text Box 25"/>
          <p:cNvSpPr txBox="1">
            <a:spLocks noChangeArrowheads="1"/>
          </p:cNvSpPr>
          <p:nvPr/>
        </p:nvSpPr>
        <p:spPr bwMode="auto">
          <a:xfrm>
            <a:off x="4937125" y="2827338"/>
            <a:ext cx="1841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5" tIns="45718" rIns="91435" bIns="45718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>
              <a:spcBef>
                <a:spcPct val="20000"/>
              </a:spcBef>
              <a:buClr>
                <a:srgbClr val="FF9900"/>
              </a:buClr>
            </a:pPr>
            <a:endParaRPr lang="cs-CZ" altLang="cs-CZ" sz="2800">
              <a:latin typeface="Garamond" pitchFamily="18" charset="0"/>
            </a:endParaRPr>
          </a:p>
        </p:txBody>
      </p:sp>
      <p:sp>
        <p:nvSpPr>
          <p:cNvPr id="21514" name="Rectangle 26"/>
          <p:cNvSpPr>
            <a:spLocks noChangeArrowheads="1"/>
          </p:cNvSpPr>
          <p:nvPr/>
        </p:nvSpPr>
        <p:spPr bwMode="auto">
          <a:xfrm>
            <a:off x="3505200" y="2362200"/>
            <a:ext cx="17526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21515" name="Text Box 29"/>
          <p:cNvSpPr txBox="1">
            <a:spLocks noChangeArrowheads="1"/>
          </p:cNvSpPr>
          <p:nvPr/>
        </p:nvSpPr>
        <p:spPr bwMode="auto">
          <a:xfrm>
            <a:off x="3973513" y="2092325"/>
            <a:ext cx="4465637" cy="4953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4291" tIns="32146" rIns="64291" bIns="32146">
            <a:spAutoFit/>
          </a:bodyPr>
          <a:lstStyle>
            <a:lvl1pPr defTabSz="642938"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642938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642938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642938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642938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>
              <a:spcBef>
                <a:spcPct val="20000"/>
              </a:spcBef>
              <a:buClr>
                <a:srgbClr val="FF9900"/>
              </a:buClr>
            </a:pPr>
            <a:r>
              <a:rPr lang="cs-CZ" altLang="cs-CZ" sz="2800" b="1">
                <a:solidFill>
                  <a:srgbClr val="FF0000"/>
                </a:solidFill>
                <a:latin typeface="Arial" pitchFamily="34" charset="0"/>
              </a:rPr>
              <a:t>1.1 Stakeholder Analysis</a:t>
            </a:r>
          </a:p>
        </p:txBody>
      </p:sp>
      <p:sp>
        <p:nvSpPr>
          <p:cNvPr id="21516" name="Left-Right Arrow 31"/>
          <p:cNvSpPr>
            <a:spLocks noChangeArrowheads="1"/>
          </p:cNvSpPr>
          <p:nvPr/>
        </p:nvSpPr>
        <p:spPr bwMode="auto">
          <a:xfrm rot="5400000">
            <a:off x="661988" y="4276725"/>
            <a:ext cx="1258887" cy="557213"/>
          </a:xfrm>
          <a:prstGeom prst="leftRightArrow">
            <a:avLst>
              <a:gd name="adj1" fmla="val 50000"/>
              <a:gd name="adj2" fmla="val 49955"/>
            </a:avLst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>
            <a:lvl1pPr defTabSz="449263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449263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449263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449263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449263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eaLnBrk="1">
              <a:lnSpc>
                <a:spcPct val="8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cs-CZ" altLang="cs-CZ" sz="1600" b="1">
              <a:solidFill>
                <a:srgbClr val="035C24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517" name="Volný tvar 2"/>
          <p:cNvSpPr>
            <a:spLocks/>
          </p:cNvSpPr>
          <p:nvPr/>
        </p:nvSpPr>
        <p:spPr bwMode="auto">
          <a:xfrm>
            <a:off x="2524125" y="2728913"/>
            <a:ext cx="149225" cy="55562"/>
          </a:xfrm>
          <a:custGeom>
            <a:avLst/>
            <a:gdLst>
              <a:gd name="T0" fmla="*/ 13648 w 148986"/>
              <a:gd name="T1" fmla="*/ 54591 h 54591"/>
              <a:gd name="T2" fmla="*/ 0 w 148986"/>
              <a:gd name="T3" fmla="*/ 0 h 54591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148986" h="54591">
                <a:moveTo>
                  <a:pt x="13648" y="54591"/>
                </a:moveTo>
                <a:cubicBezTo>
                  <a:pt x="133066" y="39806"/>
                  <a:pt x="252484" y="25021"/>
                  <a:pt x="0" y="0"/>
                </a:cubicBez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endParaRPr lang="cs-CZ"/>
          </a:p>
        </p:txBody>
      </p:sp>
      <p:sp>
        <p:nvSpPr>
          <p:cNvPr id="21518" name="Left-Right Arrow 31"/>
          <p:cNvSpPr>
            <a:spLocks noChangeArrowheads="1"/>
          </p:cNvSpPr>
          <p:nvPr/>
        </p:nvSpPr>
        <p:spPr bwMode="auto">
          <a:xfrm rot="5400000">
            <a:off x="2513013" y="4260850"/>
            <a:ext cx="1257300" cy="555625"/>
          </a:xfrm>
          <a:prstGeom prst="leftRightArrow">
            <a:avLst>
              <a:gd name="adj1" fmla="val 50000"/>
              <a:gd name="adj2" fmla="val 50034"/>
            </a:avLst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>
            <a:lvl1pPr defTabSz="449263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449263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449263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449263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449263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eaLnBrk="1">
              <a:lnSpc>
                <a:spcPct val="8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cs-CZ" altLang="cs-CZ" sz="1600" b="1">
              <a:solidFill>
                <a:srgbClr val="035C24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519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altLang="cs-CZ" smtClean="0"/>
          </a:p>
        </p:txBody>
      </p:sp>
      <p:sp>
        <p:nvSpPr>
          <p:cNvPr id="36" name="Nadpis 1"/>
          <p:cNvSpPr txBox="1">
            <a:spLocks/>
          </p:cNvSpPr>
          <p:nvPr/>
        </p:nvSpPr>
        <p:spPr bwMode="auto">
          <a:xfrm>
            <a:off x="311150" y="5695950"/>
            <a:ext cx="8251825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algn="ctr" rtl="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5pPr>
            <a:lvl6pPr marL="457200" algn="ctr" rtl="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6pPr>
            <a:lvl7pPr marL="914400" algn="ctr" rtl="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7pPr>
            <a:lvl8pPr marL="1371600" algn="ctr" rtl="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8pPr>
            <a:lvl9pPr marL="1828800" algn="ctr" rtl="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cs-CZ" sz="1800" kern="0" dirty="0" err="1" smtClean="0">
                <a:solidFill>
                  <a:srgbClr val="FF0000"/>
                </a:solidFill>
              </a:rPr>
              <a:t>Analysing</a:t>
            </a:r>
            <a:r>
              <a:rPr lang="cs-CZ" sz="1800" kern="0" dirty="0" smtClean="0">
                <a:solidFill>
                  <a:srgbClr val="FF0000"/>
                </a:solidFill>
              </a:rPr>
              <a:t> </a:t>
            </a:r>
            <a:r>
              <a:rPr lang="cs-CZ" sz="1800" kern="0" dirty="0" err="1" smtClean="0">
                <a:solidFill>
                  <a:srgbClr val="FF0000"/>
                </a:solidFill>
              </a:rPr>
              <a:t>strategic</a:t>
            </a:r>
            <a:r>
              <a:rPr lang="cs-CZ" sz="1800" kern="0" dirty="0" smtClean="0">
                <a:solidFill>
                  <a:srgbClr val="FF0000"/>
                </a:solidFill>
              </a:rPr>
              <a:t> </a:t>
            </a:r>
            <a:r>
              <a:rPr lang="cs-CZ" sz="1800" kern="0" dirty="0" err="1" smtClean="0">
                <a:solidFill>
                  <a:srgbClr val="FF0000"/>
                </a:solidFill>
              </a:rPr>
              <a:t>opportunities</a:t>
            </a:r>
            <a:r>
              <a:rPr lang="cs-CZ" sz="1800" kern="0" dirty="0" smtClean="0">
                <a:solidFill>
                  <a:srgbClr val="FF0000"/>
                </a:solidFill>
              </a:rPr>
              <a:t> and </a:t>
            </a:r>
            <a:r>
              <a:rPr lang="cs-CZ" sz="1800" kern="0" dirty="0" err="1" smtClean="0">
                <a:solidFill>
                  <a:srgbClr val="FF0000"/>
                </a:solidFill>
              </a:rPr>
              <a:t>risks</a:t>
            </a:r>
            <a:endParaRPr lang="cs-CZ" sz="1800" kern="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539750" y="5010150"/>
            <a:ext cx="8077200" cy="1114425"/>
          </a:xfrm>
        </p:spPr>
        <p:txBody>
          <a:bodyPr/>
          <a:lstStyle/>
          <a:p>
            <a:r>
              <a:rPr lang="cs-CZ" altLang="cs-CZ" sz="2800" smtClean="0"/>
              <a:t>Vladimír Dobeš, Pavel Ruzicka</a:t>
            </a:r>
          </a:p>
          <a:p>
            <a:endParaRPr lang="cs-CZ" altLang="cs-CZ" sz="1400" smtClean="0"/>
          </a:p>
          <a:p>
            <a:r>
              <a:rPr lang="en-GB" altLang="cs-CZ" smtClean="0"/>
              <a:t>E</a:t>
            </a:r>
            <a:r>
              <a:rPr lang="cs-CZ" altLang="cs-CZ" smtClean="0"/>
              <a:t>NVIROS Ltd.</a:t>
            </a:r>
            <a:endParaRPr lang="en-GB" altLang="cs-CZ" smtClean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549275" y="1981200"/>
            <a:ext cx="8077200" cy="2024063"/>
          </a:xfrm>
          <a:noFill/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GB" altLang="cs-CZ" sz="2400" smtClean="0"/>
              <a:t>PRESOURCE – Work Package 3</a:t>
            </a:r>
            <a:br>
              <a:rPr lang="en-GB" altLang="cs-CZ" sz="2400" smtClean="0"/>
            </a:br>
            <a:r>
              <a:rPr lang="en-GB" altLang="cs-CZ" sz="1100" smtClean="0"/>
              <a:t/>
            </a:r>
            <a:br>
              <a:rPr lang="en-GB" altLang="cs-CZ" sz="1100" smtClean="0"/>
            </a:br>
            <a:r>
              <a:rPr lang="cs-CZ" altLang="cs-CZ" sz="4400" smtClean="0"/>
              <a:t>EDIT   VALUE   TOOL</a:t>
            </a:r>
            <a:br>
              <a:rPr lang="cs-CZ" altLang="cs-CZ" sz="4400" smtClean="0"/>
            </a:br>
            <a:r>
              <a:rPr lang="cs-CZ" altLang="cs-CZ" sz="4400" smtClean="0"/>
              <a:t>INTERNAL TRAINING</a:t>
            </a:r>
            <a:r>
              <a:rPr lang="cs-CZ" altLang="cs-CZ" sz="4800" smtClean="0"/>
              <a:t/>
            </a:r>
            <a:br>
              <a:rPr lang="cs-CZ" altLang="cs-CZ" sz="4800" smtClean="0"/>
            </a:br>
            <a:r>
              <a:rPr lang="cs-CZ" altLang="cs-CZ" sz="2800" smtClean="0"/>
              <a:t>Graz</a:t>
            </a:r>
            <a:r>
              <a:rPr lang="cs-CZ" altLang="cs-CZ" sz="2800" b="0" smtClean="0"/>
              <a:t/>
            </a:r>
            <a:br>
              <a:rPr lang="cs-CZ" altLang="cs-CZ" sz="2800" b="0" smtClean="0"/>
            </a:br>
            <a:r>
              <a:rPr lang="cs-CZ" altLang="cs-CZ" sz="2800" b="0" smtClean="0"/>
              <a:t>4/11/13</a:t>
            </a:r>
            <a:endParaRPr lang="en-GB" altLang="cs-CZ" sz="3600" b="0" i="1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530" name="Group 3"/>
          <p:cNvGrpSpPr>
            <a:grpSpLocks/>
          </p:cNvGrpSpPr>
          <p:nvPr/>
        </p:nvGrpSpPr>
        <p:grpSpPr bwMode="auto">
          <a:xfrm>
            <a:off x="404813" y="1608138"/>
            <a:ext cx="3560762" cy="3732212"/>
            <a:chOff x="576" y="1536"/>
            <a:chExt cx="2243" cy="2352"/>
          </a:xfrm>
        </p:grpSpPr>
        <p:grpSp>
          <p:nvGrpSpPr>
            <p:cNvPr id="22542" name="Group 4"/>
            <p:cNvGrpSpPr>
              <a:grpSpLocks/>
            </p:cNvGrpSpPr>
            <p:nvPr/>
          </p:nvGrpSpPr>
          <p:grpSpPr bwMode="auto">
            <a:xfrm>
              <a:off x="576" y="1536"/>
              <a:ext cx="2243" cy="2352"/>
              <a:chOff x="192" y="67"/>
              <a:chExt cx="257" cy="221"/>
            </a:xfrm>
          </p:grpSpPr>
          <p:sp>
            <p:nvSpPr>
              <p:cNvPr id="22549" name="Line 5"/>
              <p:cNvSpPr>
                <a:spLocks noChangeShapeType="1"/>
              </p:cNvSpPr>
              <p:nvPr/>
            </p:nvSpPr>
            <p:spPr bwMode="auto">
              <a:xfrm flipH="1">
                <a:off x="192" y="67"/>
                <a:ext cx="128" cy="220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22550" name="Line 6"/>
              <p:cNvSpPr>
                <a:spLocks noChangeShapeType="1"/>
              </p:cNvSpPr>
              <p:nvPr/>
            </p:nvSpPr>
            <p:spPr bwMode="auto">
              <a:xfrm>
                <a:off x="322" y="69"/>
                <a:ext cx="127" cy="219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22551" name="Line 7"/>
              <p:cNvSpPr>
                <a:spLocks noChangeShapeType="1"/>
              </p:cNvSpPr>
              <p:nvPr/>
            </p:nvSpPr>
            <p:spPr bwMode="auto">
              <a:xfrm>
                <a:off x="194" y="287"/>
                <a:ext cx="254" cy="0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22552" name="Line 8"/>
              <p:cNvSpPr>
                <a:spLocks noChangeShapeType="1"/>
              </p:cNvSpPr>
              <p:nvPr/>
            </p:nvSpPr>
            <p:spPr bwMode="auto">
              <a:xfrm>
                <a:off x="211" y="254"/>
                <a:ext cx="219" cy="0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22553" name="Line 9"/>
              <p:cNvSpPr>
                <a:spLocks noChangeShapeType="1"/>
              </p:cNvSpPr>
              <p:nvPr/>
            </p:nvSpPr>
            <p:spPr bwMode="auto">
              <a:xfrm>
                <a:off x="232" y="221"/>
                <a:ext cx="177" cy="0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22554" name="Line 10"/>
              <p:cNvSpPr>
                <a:spLocks noChangeShapeType="1"/>
              </p:cNvSpPr>
              <p:nvPr/>
            </p:nvSpPr>
            <p:spPr bwMode="auto">
              <a:xfrm>
                <a:off x="251" y="186"/>
                <a:ext cx="140" cy="0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22555" name="Line 11"/>
              <p:cNvSpPr>
                <a:spLocks noChangeShapeType="1"/>
              </p:cNvSpPr>
              <p:nvPr/>
            </p:nvSpPr>
            <p:spPr bwMode="auto">
              <a:xfrm>
                <a:off x="272" y="153"/>
                <a:ext cx="98" cy="0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22556" name="Line 12"/>
              <p:cNvSpPr>
                <a:spLocks noChangeShapeType="1"/>
              </p:cNvSpPr>
              <p:nvPr/>
            </p:nvSpPr>
            <p:spPr bwMode="auto">
              <a:xfrm>
                <a:off x="291" y="119"/>
                <a:ext cx="60" cy="0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</p:grpSp>
        <p:sp>
          <p:nvSpPr>
            <p:cNvPr id="22543" name="Text Box 13"/>
            <p:cNvSpPr txBox="1">
              <a:spLocks noChangeArrowheads="1"/>
            </p:cNvSpPr>
            <p:nvPr/>
          </p:nvSpPr>
          <p:spPr bwMode="auto">
            <a:xfrm>
              <a:off x="1056" y="3552"/>
              <a:ext cx="1344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1435" tIns="45718" rIns="91435" bIns="45718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endParaRPr lang="cs-CZ" altLang="cs-CZ" sz="1400" b="1">
                <a:latin typeface="Verdana" pitchFamily="34" charset="0"/>
              </a:endParaRPr>
            </a:p>
          </p:txBody>
        </p:sp>
        <p:sp>
          <p:nvSpPr>
            <p:cNvPr id="22544" name="Text Box 14"/>
            <p:cNvSpPr txBox="1">
              <a:spLocks noChangeArrowheads="1"/>
            </p:cNvSpPr>
            <p:nvPr/>
          </p:nvSpPr>
          <p:spPr bwMode="auto">
            <a:xfrm>
              <a:off x="1200" y="2880"/>
              <a:ext cx="1104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1435" tIns="45718" rIns="91435" bIns="45718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endParaRPr lang="cs-CZ" altLang="cs-CZ">
                <a:latin typeface="Verdana" pitchFamily="34" charset="0"/>
              </a:endParaRPr>
            </a:p>
          </p:txBody>
        </p:sp>
        <p:sp>
          <p:nvSpPr>
            <p:cNvPr id="22545" name="Text Box 15"/>
            <p:cNvSpPr txBox="1">
              <a:spLocks noChangeArrowheads="1"/>
            </p:cNvSpPr>
            <p:nvPr/>
          </p:nvSpPr>
          <p:spPr bwMode="auto">
            <a:xfrm>
              <a:off x="1248" y="3216"/>
              <a:ext cx="1008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1435" tIns="45718" rIns="91435" bIns="45718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endParaRPr lang="cs-CZ" altLang="cs-CZ">
                <a:latin typeface="Verdana" pitchFamily="34" charset="0"/>
              </a:endParaRPr>
            </a:p>
          </p:txBody>
        </p:sp>
        <p:sp>
          <p:nvSpPr>
            <p:cNvPr id="22546" name="Text Box 16"/>
            <p:cNvSpPr txBox="1">
              <a:spLocks noChangeArrowheads="1"/>
            </p:cNvSpPr>
            <p:nvPr/>
          </p:nvSpPr>
          <p:spPr bwMode="auto">
            <a:xfrm>
              <a:off x="1104" y="2544"/>
              <a:ext cx="1296" cy="2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1435" tIns="45718" rIns="91435" bIns="45718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endParaRPr lang="cs-CZ" altLang="cs-CZ">
                <a:latin typeface="Verdana" pitchFamily="34" charset="0"/>
              </a:endParaRPr>
            </a:p>
          </p:txBody>
        </p:sp>
        <p:sp>
          <p:nvSpPr>
            <p:cNvPr id="22547" name="Text Box 17"/>
            <p:cNvSpPr txBox="1">
              <a:spLocks noChangeArrowheads="1"/>
            </p:cNvSpPr>
            <p:nvPr/>
          </p:nvSpPr>
          <p:spPr bwMode="auto">
            <a:xfrm>
              <a:off x="1104" y="2160"/>
              <a:ext cx="1248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1435" tIns="45718" rIns="91435" bIns="45718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endParaRPr lang="cs-CZ" altLang="cs-CZ">
                <a:latin typeface="Verdana" pitchFamily="34" charset="0"/>
              </a:endParaRPr>
            </a:p>
          </p:txBody>
        </p:sp>
        <p:sp>
          <p:nvSpPr>
            <p:cNvPr id="22548" name="Text Box 18"/>
            <p:cNvSpPr txBox="1">
              <a:spLocks noChangeArrowheads="1"/>
            </p:cNvSpPr>
            <p:nvPr/>
          </p:nvSpPr>
          <p:spPr bwMode="auto">
            <a:xfrm>
              <a:off x="1200" y="1824"/>
              <a:ext cx="1104" cy="2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1435" tIns="45718" rIns="91435" bIns="45718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endParaRPr lang="cs-CZ" altLang="cs-CZ">
                <a:latin typeface="Verdana" pitchFamily="34" charset="0"/>
              </a:endParaRPr>
            </a:p>
          </p:txBody>
        </p:sp>
      </p:grpSp>
      <p:sp>
        <p:nvSpPr>
          <p:cNvPr id="22531" name="Text Box 19"/>
          <p:cNvSpPr txBox="1">
            <a:spLocks noChangeArrowheads="1"/>
          </p:cNvSpPr>
          <p:nvPr/>
        </p:nvSpPr>
        <p:spPr bwMode="auto">
          <a:xfrm>
            <a:off x="1397000" y="2092325"/>
            <a:ext cx="1585913" cy="39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5" tIns="45718" rIns="91435" bIns="45718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ctr"/>
            <a:r>
              <a:rPr lang="cs-CZ" altLang="cs-CZ" sz="2000">
                <a:solidFill>
                  <a:srgbClr val="4D4D4D"/>
                </a:solidFill>
              </a:rPr>
              <a:t>PRODUCTS</a:t>
            </a:r>
          </a:p>
        </p:txBody>
      </p:sp>
      <p:sp>
        <p:nvSpPr>
          <p:cNvPr id="22532" name="Text Box 20"/>
          <p:cNvSpPr txBox="1">
            <a:spLocks noChangeArrowheads="1"/>
          </p:cNvSpPr>
          <p:nvPr/>
        </p:nvSpPr>
        <p:spPr bwMode="auto">
          <a:xfrm>
            <a:off x="1238250" y="2668588"/>
            <a:ext cx="1736725" cy="392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5" tIns="45718" rIns="91435" bIns="45718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ctr"/>
            <a:r>
              <a:rPr lang="cs-CZ" altLang="cs-CZ" sz="2000">
                <a:solidFill>
                  <a:srgbClr val="4D4D4D"/>
                </a:solidFill>
              </a:rPr>
              <a:t>PROCESSES</a:t>
            </a:r>
          </a:p>
        </p:txBody>
      </p:sp>
      <p:sp>
        <p:nvSpPr>
          <p:cNvPr id="22533" name="Text Box 21"/>
          <p:cNvSpPr txBox="1">
            <a:spLocks noChangeArrowheads="1"/>
          </p:cNvSpPr>
          <p:nvPr/>
        </p:nvSpPr>
        <p:spPr bwMode="auto">
          <a:xfrm>
            <a:off x="615950" y="3243263"/>
            <a:ext cx="3070225" cy="39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5" tIns="45718" rIns="91435" bIns="45718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ctr"/>
            <a:r>
              <a:rPr lang="cs-CZ" altLang="cs-CZ" sz="2000">
                <a:solidFill>
                  <a:srgbClr val="4D4D4D"/>
                </a:solidFill>
              </a:rPr>
              <a:t>MANAGEMENT SYSTEM</a:t>
            </a:r>
          </a:p>
        </p:txBody>
      </p:sp>
      <p:sp>
        <p:nvSpPr>
          <p:cNvPr id="22534" name="Text Box 22"/>
          <p:cNvSpPr txBox="1">
            <a:spLocks noChangeArrowheads="1"/>
          </p:cNvSpPr>
          <p:nvPr/>
        </p:nvSpPr>
        <p:spPr bwMode="auto">
          <a:xfrm>
            <a:off x="1395413" y="3819525"/>
            <a:ext cx="1528762" cy="392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5" tIns="45718" rIns="91435" bIns="45718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ctr"/>
            <a:r>
              <a:rPr lang="cs-CZ" altLang="cs-CZ" sz="2000">
                <a:solidFill>
                  <a:srgbClr val="4D4D4D"/>
                </a:solidFill>
              </a:rPr>
              <a:t>STRATEGY</a:t>
            </a:r>
          </a:p>
        </p:txBody>
      </p:sp>
      <p:sp>
        <p:nvSpPr>
          <p:cNvPr id="22535" name="Text Box 23"/>
          <p:cNvSpPr txBox="1">
            <a:spLocks noChangeArrowheads="1"/>
          </p:cNvSpPr>
          <p:nvPr/>
        </p:nvSpPr>
        <p:spPr bwMode="auto">
          <a:xfrm>
            <a:off x="895350" y="4395788"/>
            <a:ext cx="2597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5" tIns="45718" rIns="91435" bIns="45718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ctr"/>
            <a:r>
              <a:rPr lang="cs-CZ" altLang="cs-CZ" sz="2000">
                <a:solidFill>
                  <a:srgbClr val="4D4D4D"/>
                </a:solidFill>
              </a:rPr>
              <a:t>VISION AND GOALS</a:t>
            </a:r>
          </a:p>
        </p:txBody>
      </p:sp>
      <p:sp>
        <p:nvSpPr>
          <p:cNvPr id="22536" name="Text Box 24"/>
          <p:cNvSpPr txBox="1">
            <a:spLocks noChangeArrowheads="1"/>
          </p:cNvSpPr>
          <p:nvPr/>
        </p:nvSpPr>
        <p:spPr bwMode="auto">
          <a:xfrm>
            <a:off x="1012825" y="4972050"/>
            <a:ext cx="2209800" cy="392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5" tIns="45718" rIns="91435" bIns="45718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ctr"/>
            <a:r>
              <a:rPr lang="cs-CZ" altLang="cs-CZ" sz="2000">
                <a:solidFill>
                  <a:srgbClr val="4D4D4D"/>
                </a:solidFill>
              </a:rPr>
              <a:t>STAKEHOLDERS</a:t>
            </a:r>
          </a:p>
        </p:txBody>
      </p:sp>
      <p:sp>
        <p:nvSpPr>
          <p:cNvPr id="22537" name="Text Box 25"/>
          <p:cNvSpPr txBox="1">
            <a:spLocks noChangeArrowheads="1"/>
          </p:cNvSpPr>
          <p:nvPr/>
        </p:nvSpPr>
        <p:spPr bwMode="auto">
          <a:xfrm>
            <a:off x="4937125" y="2827338"/>
            <a:ext cx="1841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5" tIns="45718" rIns="91435" bIns="45718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>
              <a:spcBef>
                <a:spcPct val="20000"/>
              </a:spcBef>
              <a:buClr>
                <a:srgbClr val="FF9900"/>
              </a:buClr>
            </a:pPr>
            <a:endParaRPr lang="cs-CZ" altLang="cs-CZ" sz="2800">
              <a:latin typeface="Garamond" pitchFamily="18" charset="0"/>
            </a:endParaRPr>
          </a:p>
        </p:txBody>
      </p:sp>
      <p:sp>
        <p:nvSpPr>
          <p:cNvPr id="22538" name="Rectangle 26"/>
          <p:cNvSpPr>
            <a:spLocks noChangeArrowheads="1"/>
          </p:cNvSpPr>
          <p:nvPr/>
        </p:nvSpPr>
        <p:spPr bwMode="auto">
          <a:xfrm>
            <a:off x="3505200" y="2362200"/>
            <a:ext cx="17526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22539" name="Text Box 28"/>
          <p:cNvSpPr txBox="1">
            <a:spLocks noChangeArrowheads="1"/>
          </p:cNvSpPr>
          <p:nvPr/>
        </p:nvSpPr>
        <p:spPr bwMode="auto">
          <a:xfrm>
            <a:off x="3975100" y="1889125"/>
            <a:ext cx="4773613" cy="4953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4291" tIns="32146" rIns="64291" bIns="32146">
            <a:spAutoFit/>
          </a:bodyPr>
          <a:lstStyle>
            <a:lvl1pPr defTabSz="642938"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642938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642938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642938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642938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>
              <a:spcBef>
                <a:spcPct val="20000"/>
              </a:spcBef>
              <a:buClr>
                <a:srgbClr val="FF9900"/>
              </a:buClr>
            </a:pPr>
            <a:r>
              <a:rPr lang="cs-CZ" altLang="cs-CZ" sz="2800" b="1">
                <a:solidFill>
                  <a:srgbClr val="FF0000"/>
                </a:solidFill>
                <a:latin typeface="Arial" pitchFamily="34" charset="0"/>
              </a:rPr>
              <a:t>1.2 Input – output analysis</a:t>
            </a:r>
            <a:endParaRPr lang="en-GB" altLang="cs-CZ" sz="2800" b="1">
              <a:solidFill>
                <a:srgbClr val="FF0000"/>
              </a:solidFill>
              <a:latin typeface="Arial" pitchFamily="34" charset="0"/>
            </a:endParaRPr>
          </a:p>
        </p:txBody>
      </p:sp>
      <p:sp>
        <p:nvSpPr>
          <p:cNvPr id="22540" name="Nadpis 1"/>
          <p:cNvSpPr>
            <a:spLocks noGrp="1"/>
          </p:cNvSpPr>
          <p:nvPr>
            <p:ph type="title"/>
          </p:nvPr>
        </p:nvSpPr>
        <p:spPr>
          <a:xfrm>
            <a:off x="311150" y="5695950"/>
            <a:ext cx="8251825" cy="704850"/>
          </a:xfrm>
        </p:spPr>
        <p:txBody>
          <a:bodyPr/>
          <a:lstStyle/>
          <a:p>
            <a:r>
              <a:rPr lang="cs-CZ" altLang="cs-CZ" sz="1800" smtClean="0">
                <a:solidFill>
                  <a:srgbClr val="FF0000"/>
                </a:solidFill>
              </a:rPr>
              <a:t>Management of material and energy flows within production process</a:t>
            </a:r>
          </a:p>
        </p:txBody>
      </p:sp>
      <p:sp>
        <p:nvSpPr>
          <p:cNvPr id="22541" name="Left-Right Arrow 31"/>
          <p:cNvSpPr>
            <a:spLocks noChangeArrowheads="1"/>
          </p:cNvSpPr>
          <p:nvPr/>
        </p:nvSpPr>
        <p:spPr bwMode="auto">
          <a:xfrm rot="10800000">
            <a:off x="1604963" y="2598738"/>
            <a:ext cx="1257300" cy="555625"/>
          </a:xfrm>
          <a:prstGeom prst="leftRightArrow">
            <a:avLst>
              <a:gd name="adj1" fmla="val 50000"/>
              <a:gd name="adj2" fmla="val 50034"/>
            </a:avLst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>
            <a:lvl1pPr defTabSz="449263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449263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449263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449263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449263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eaLnBrk="1">
              <a:lnSpc>
                <a:spcPct val="8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cs-CZ" altLang="cs-CZ" sz="1600" b="1">
              <a:solidFill>
                <a:srgbClr val="035C24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54" name="Group 3"/>
          <p:cNvGrpSpPr>
            <a:grpSpLocks/>
          </p:cNvGrpSpPr>
          <p:nvPr/>
        </p:nvGrpSpPr>
        <p:grpSpPr bwMode="auto">
          <a:xfrm>
            <a:off x="404813" y="1608138"/>
            <a:ext cx="3560762" cy="3732212"/>
            <a:chOff x="576" y="1536"/>
            <a:chExt cx="2243" cy="2352"/>
          </a:xfrm>
        </p:grpSpPr>
        <p:grpSp>
          <p:nvGrpSpPr>
            <p:cNvPr id="23566" name="Group 4"/>
            <p:cNvGrpSpPr>
              <a:grpSpLocks/>
            </p:cNvGrpSpPr>
            <p:nvPr/>
          </p:nvGrpSpPr>
          <p:grpSpPr bwMode="auto">
            <a:xfrm>
              <a:off x="576" y="1536"/>
              <a:ext cx="2243" cy="2352"/>
              <a:chOff x="192" y="67"/>
              <a:chExt cx="257" cy="221"/>
            </a:xfrm>
          </p:grpSpPr>
          <p:sp>
            <p:nvSpPr>
              <p:cNvPr id="23573" name="Line 5"/>
              <p:cNvSpPr>
                <a:spLocks noChangeShapeType="1"/>
              </p:cNvSpPr>
              <p:nvPr/>
            </p:nvSpPr>
            <p:spPr bwMode="auto">
              <a:xfrm flipH="1">
                <a:off x="192" y="67"/>
                <a:ext cx="128" cy="220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23574" name="Line 6"/>
              <p:cNvSpPr>
                <a:spLocks noChangeShapeType="1"/>
              </p:cNvSpPr>
              <p:nvPr/>
            </p:nvSpPr>
            <p:spPr bwMode="auto">
              <a:xfrm>
                <a:off x="322" y="69"/>
                <a:ext cx="127" cy="219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23575" name="Line 7"/>
              <p:cNvSpPr>
                <a:spLocks noChangeShapeType="1"/>
              </p:cNvSpPr>
              <p:nvPr/>
            </p:nvSpPr>
            <p:spPr bwMode="auto">
              <a:xfrm>
                <a:off x="194" y="287"/>
                <a:ext cx="254" cy="0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23576" name="Line 8"/>
              <p:cNvSpPr>
                <a:spLocks noChangeShapeType="1"/>
              </p:cNvSpPr>
              <p:nvPr/>
            </p:nvSpPr>
            <p:spPr bwMode="auto">
              <a:xfrm>
                <a:off x="211" y="254"/>
                <a:ext cx="219" cy="0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23577" name="Line 9"/>
              <p:cNvSpPr>
                <a:spLocks noChangeShapeType="1"/>
              </p:cNvSpPr>
              <p:nvPr/>
            </p:nvSpPr>
            <p:spPr bwMode="auto">
              <a:xfrm>
                <a:off x="232" y="221"/>
                <a:ext cx="177" cy="0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23578" name="Line 10"/>
              <p:cNvSpPr>
                <a:spLocks noChangeShapeType="1"/>
              </p:cNvSpPr>
              <p:nvPr/>
            </p:nvSpPr>
            <p:spPr bwMode="auto">
              <a:xfrm>
                <a:off x="251" y="186"/>
                <a:ext cx="140" cy="0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23579" name="Line 11"/>
              <p:cNvSpPr>
                <a:spLocks noChangeShapeType="1"/>
              </p:cNvSpPr>
              <p:nvPr/>
            </p:nvSpPr>
            <p:spPr bwMode="auto">
              <a:xfrm>
                <a:off x="272" y="153"/>
                <a:ext cx="98" cy="0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23580" name="Line 12"/>
              <p:cNvSpPr>
                <a:spLocks noChangeShapeType="1"/>
              </p:cNvSpPr>
              <p:nvPr/>
            </p:nvSpPr>
            <p:spPr bwMode="auto">
              <a:xfrm>
                <a:off x="291" y="119"/>
                <a:ext cx="60" cy="0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</p:grpSp>
        <p:sp>
          <p:nvSpPr>
            <p:cNvPr id="23567" name="Text Box 13"/>
            <p:cNvSpPr txBox="1">
              <a:spLocks noChangeArrowheads="1"/>
            </p:cNvSpPr>
            <p:nvPr/>
          </p:nvSpPr>
          <p:spPr bwMode="auto">
            <a:xfrm>
              <a:off x="1056" y="3552"/>
              <a:ext cx="1344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1435" tIns="45718" rIns="91435" bIns="45718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endParaRPr lang="cs-CZ" altLang="cs-CZ" sz="1400" b="1">
                <a:latin typeface="Verdana" pitchFamily="34" charset="0"/>
              </a:endParaRPr>
            </a:p>
          </p:txBody>
        </p:sp>
        <p:sp>
          <p:nvSpPr>
            <p:cNvPr id="23568" name="Text Box 14"/>
            <p:cNvSpPr txBox="1">
              <a:spLocks noChangeArrowheads="1"/>
            </p:cNvSpPr>
            <p:nvPr/>
          </p:nvSpPr>
          <p:spPr bwMode="auto">
            <a:xfrm>
              <a:off x="1200" y="2880"/>
              <a:ext cx="1104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1435" tIns="45718" rIns="91435" bIns="45718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endParaRPr lang="cs-CZ" altLang="cs-CZ">
                <a:latin typeface="Verdana" pitchFamily="34" charset="0"/>
              </a:endParaRPr>
            </a:p>
          </p:txBody>
        </p:sp>
        <p:sp>
          <p:nvSpPr>
            <p:cNvPr id="23569" name="Text Box 15"/>
            <p:cNvSpPr txBox="1">
              <a:spLocks noChangeArrowheads="1"/>
            </p:cNvSpPr>
            <p:nvPr/>
          </p:nvSpPr>
          <p:spPr bwMode="auto">
            <a:xfrm>
              <a:off x="1248" y="3216"/>
              <a:ext cx="1008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1435" tIns="45718" rIns="91435" bIns="45718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endParaRPr lang="cs-CZ" altLang="cs-CZ">
                <a:latin typeface="Verdana" pitchFamily="34" charset="0"/>
              </a:endParaRPr>
            </a:p>
          </p:txBody>
        </p:sp>
        <p:sp>
          <p:nvSpPr>
            <p:cNvPr id="23570" name="Text Box 16"/>
            <p:cNvSpPr txBox="1">
              <a:spLocks noChangeArrowheads="1"/>
            </p:cNvSpPr>
            <p:nvPr/>
          </p:nvSpPr>
          <p:spPr bwMode="auto">
            <a:xfrm>
              <a:off x="1104" y="2544"/>
              <a:ext cx="1296" cy="2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1435" tIns="45718" rIns="91435" bIns="45718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endParaRPr lang="cs-CZ" altLang="cs-CZ">
                <a:latin typeface="Verdana" pitchFamily="34" charset="0"/>
              </a:endParaRPr>
            </a:p>
          </p:txBody>
        </p:sp>
        <p:sp>
          <p:nvSpPr>
            <p:cNvPr id="23571" name="Text Box 17"/>
            <p:cNvSpPr txBox="1">
              <a:spLocks noChangeArrowheads="1"/>
            </p:cNvSpPr>
            <p:nvPr/>
          </p:nvSpPr>
          <p:spPr bwMode="auto">
            <a:xfrm>
              <a:off x="1104" y="2160"/>
              <a:ext cx="1248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1435" tIns="45718" rIns="91435" bIns="45718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endParaRPr lang="cs-CZ" altLang="cs-CZ">
                <a:latin typeface="Verdana" pitchFamily="34" charset="0"/>
              </a:endParaRPr>
            </a:p>
          </p:txBody>
        </p:sp>
        <p:sp>
          <p:nvSpPr>
            <p:cNvPr id="23572" name="Text Box 18"/>
            <p:cNvSpPr txBox="1">
              <a:spLocks noChangeArrowheads="1"/>
            </p:cNvSpPr>
            <p:nvPr/>
          </p:nvSpPr>
          <p:spPr bwMode="auto">
            <a:xfrm>
              <a:off x="1200" y="1824"/>
              <a:ext cx="1104" cy="2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1435" tIns="45718" rIns="91435" bIns="45718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endParaRPr lang="cs-CZ" altLang="cs-CZ">
                <a:latin typeface="Verdana" pitchFamily="34" charset="0"/>
              </a:endParaRPr>
            </a:p>
          </p:txBody>
        </p:sp>
      </p:grpSp>
      <p:sp>
        <p:nvSpPr>
          <p:cNvPr id="23555" name="Text Box 19"/>
          <p:cNvSpPr txBox="1">
            <a:spLocks noChangeArrowheads="1"/>
          </p:cNvSpPr>
          <p:nvPr/>
        </p:nvSpPr>
        <p:spPr bwMode="auto">
          <a:xfrm>
            <a:off x="1397000" y="2092325"/>
            <a:ext cx="1585913" cy="39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5" tIns="45718" rIns="91435" bIns="45718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ctr"/>
            <a:r>
              <a:rPr lang="cs-CZ" altLang="cs-CZ" sz="2000">
                <a:solidFill>
                  <a:srgbClr val="4D4D4D"/>
                </a:solidFill>
              </a:rPr>
              <a:t>PRODUCTS</a:t>
            </a:r>
          </a:p>
        </p:txBody>
      </p:sp>
      <p:sp>
        <p:nvSpPr>
          <p:cNvPr id="23556" name="Text Box 20"/>
          <p:cNvSpPr txBox="1">
            <a:spLocks noChangeArrowheads="1"/>
          </p:cNvSpPr>
          <p:nvPr/>
        </p:nvSpPr>
        <p:spPr bwMode="auto">
          <a:xfrm>
            <a:off x="1238250" y="2668588"/>
            <a:ext cx="1736725" cy="392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5" tIns="45718" rIns="91435" bIns="45718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ctr"/>
            <a:r>
              <a:rPr lang="cs-CZ" altLang="cs-CZ" sz="2000">
                <a:solidFill>
                  <a:srgbClr val="4D4D4D"/>
                </a:solidFill>
              </a:rPr>
              <a:t>PROCESSES</a:t>
            </a:r>
          </a:p>
        </p:txBody>
      </p:sp>
      <p:sp>
        <p:nvSpPr>
          <p:cNvPr id="23557" name="Text Box 21"/>
          <p:cNvSpPr txBox="1">
            <a:spLocks noChangeArrowheads="1"/>
          </p:cNvSpPr>
          <p:nvPr/>
        </p:nvSpPr>
        <p:spPr bwMode="auto">
          <a:xfrm>
            <a:off x="615950" y="3243263"/>
            <a:ext cx="3070225" cy="39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5" tIns="45718" rIns="91435" bIns="45718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ctr"/>
            <a:r>
              <a:rPr lang="cs-CZ" altLang="cs-CZ" sz="2000">
                <a:solidFill>
                  <a:srgbClr val="4D4D4D"/>
                </a:solidFill>
              </a:rPr>
              <a:t>MANAGEMENT SYSTEM</a:t>
            </a:r>
          </a:p>
        </p:txBody>
      </p:sp>
      <p:sp>
        <p:nvSpPr>
          <p:cNvPr id="23558" name="Text Box 22"/>
          <p:cNvSpPr txBox="1">
            <a:spLocks noChangeArrowheads="1"/>
          </p:cNvSpPr>
          <p:nvPr/>
        </p:nvSpPr>
        <p:spPr bwMode="auto">
          <a:xfrm>
            <a:off x="1395413" y="3819525"/>
            <a:ext cx="1528762" cy="392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5" tIns="45718" rIns="91435" bIns="45718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ctr"/>
            <a:r>
              <a:rPr lang="cs-CZ" altLang="cs-CZ" sz="2000">
                <a:solidFill>
                  <a:srgbClr val="4D4D4D"/>
                </a:solidFill>
              </a:rPr>
              <a:t>STRATEGY</a:t>
            </a:r>
          </a:p>
        </p:txBody>
      </p:sp>
      <p:sp>
        <p:nvSpPr>
          <p:cNvPr id="23559" name="Text Box 23"/>
          <p:cNvSpPr txBox="1">
            <a:spLocks noChangeArrowheads="1"/>
          </p:cNvSpPr>
          <p:nvPr/>
        </p:nvSpPr>
        <p:spPr bwMode="auto">
          <a:xfrm>
            <a:off x="895350" y="4395788"/>
            <a:ext cx="2597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5" tIns="45718" rIns="91435" bIns="45718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ctr"/>
            <a:r>
              <a:rPr lang="cs-CZ" altLang="cs-CZ" sz="2000">
                <a:solidFill>
                  <a:srgbClr val="4D4D4D"/>
                </a:solidFill>
              </a:rPr>
              <a:t>VISION AND GOALS</a:t>
            </a:r>
          </a:p>
        </p:txBody>
      </p:sp>
      <p:sp>
        <p:nvSpPr>
          <p:cNvPr id="23560" name="Text Box 24"/>
          <p:cNvSpPr txBox="1">
            <a:spLocks noChangeArrowheads="1"/>
          </p:cNvSpPr>
          <p:nvPr/>
        </p:nvSpPr>
        <p:spPr bwMode="auto">
          <a:xfrm>
            <a:off x="1012825" y="4972050"/>
            <a:ext cx="2209800" cy="392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5" tIns="45718" rIns="91435" bIns="45718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ctr"/>
            <a:r>
              <a:rPr lang="cs-CZ" altLang="cs-CZ" sz="2000">
                <a:solidFill>
                  <a:srgbClr val="4D4D4D"/>
                </a:solidFill>
              </a:rPr>
              <a:t>STAKEHOLDERS</a:t>
            </a:r>
          </a:p>
        </p:txBody>
      </p:sp>
      <p:sp>
        <p:nvSpPr>
          <p:cNvPr id="23561" name="Text Box 25"/>
          <p:cNvSpPr txBox="1">
            <a:spLocks noChangeArrowheads="1"/>
          </p:cNvSpPr>
          <p:nvPr/>
        </p:nvSpPr>
        <p:spPr bwMode="auto">
          <a:xfrm>
            <a:off x="4937125" y="2827338"/>
            <a:ext cx="1841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5" tIns="45718" rIns="91435" bIns="45718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>
              <a:spcBef>
                <a:spcPct val="20000"/>
              </a:spcBef>
              <a:buClr>
                <a:srgbClr val="FF9900"/>
              </a:buClr>
            </a:pPr>
            <a:endParaRPr lang="cs-CZ" altLang="cs-CZ" sz="2800">
              <a:latin typeface="Garamond" pitchFamily="18" charset="0"/>
            </a:endParaRPr>
          </a:p>
        </p:txBody>
      </p:sp>
      <p:sp>
        <p:nvSpPr>
          <p:cNvPr id="23562" name="Rectangle 26"/>
          <p:cNvSpPr>
            <a:spLocks noChangeArrowheads="1"/>
          </p:cNvSpPr>
          <p:nvPr/>
        </p:nvSpPr>
        <p:spPr bwMode="auto">
          <a:xfrm>
            <a:off x="3505200" y="2362200"/>
            <a:ext cx="17526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23563" name="Text Box 27"/>
          <p:cNvSpPr txBox="1">
            <a:spLocks noChangeArrowheads="1"/>
          </p:cNvSpPr>
          <p:nvPr/>
        </p:nvSpPr>
        <p:spPr bwMode="auto">
          <a:xfrm>
            <a:off x="4092575" y="1425575"/>
            <a:ext cx="4943475" cy="4953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4291" tIns="32146" rIns="64291" bIns="32146">
            <a:spAutoFit/>
          </a:bodyPr>
          <a:lstStyle>
            <a:lvl1pPr defTabSz="642938"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642938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642938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642938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642938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>
              <a:buClr>
                <a:srgbClr val="FF9900"/>
              </a:buClr>
            </a:pPr>
            <a:r>
              <a:rPr lang="cs-CZ" altLang="cs-CZ" sz="2800" b="1">
                <a:solidFill>
                  <a:srgbClr val="FF0000"/>
                </a:solidFill>
                <a:latin typeface="Arial" pitchFamily="34" charset="0"/>
              </a:rPr>
              <a:t>1.3 Life Cycle Analysis</a:t>
            </a:r>
          </a:p>
        </p:txBody>
      </p:sp>
      <p:sp>
        <p:nvSpPr>
          <p:cNvPr id="23564" name="Left-Right Arrow 31"/>
          <p:cNvSpPr>
            <a:spLocks noChangeArrowheads="1"/>
          </p:cNvSpPr>
          <p:nvPr/>
        </p:nvSpPr>
        <p:spPr bwMode="auto">
          <a:xfrm rot="10800000">
            <a:off x="615950" y="1508125"/>
            <a:ext cx="3086100" cy="557213"/>
          </a:xfrm>
          <a:prstGeom prst="leftRightArrow">
            <a:avLst>
              <a:gd name="adj1" fmla="val 50000"/>
              <a:gd name="adj2" fmla="val 49949"/>
            </a:avLst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>
            <a:lvl1pPr defTabSz="449263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449263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449263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449263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449263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eaLnBrk="1">
              <a:lnSpc>
                <a:spcPct val="8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cs-CZ" altLang="cs-CZ" sz="1600" b="1">
              <a:solidFill>
                <a:srgbClr val="035C24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565" name="Nadpis 1"/>
          <p:cNvSpPr>
            <a:spLocks noGrp="1"/>
          </p:cNvSpPr>
          <p:nvPr>
            <p:ph type="title"/>
          </p:nvPr>
        </p:nvSpPr>
        <p:spPr>
          <a:xfrm>
            <a:off x="255588" y="5364163"/>
            <a:ext cx="8251825" cy="1046162"/>
          </a:xfrm>
        </p:spPr>
        <p:txBody>
          <a:bodyPr/>
          <a:lstStyle/>
          <a:p>
            <a:r>
              <a:rPr lang="cs-CZ" altLang="cs-CZ" sz="1800" smtClean="0">
                <a:solidFill>
                  <a:srgbClr val="FF0000"/>
                </a:solidFill>
              </a:rPr>
              <a:t>Indication of potentials within the fife cycle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Nadpis 1"/>
          <p:cNvSpPr>
            <a:spLocks noGrp="1"/>
          </p:cNvSpPr>
          <p:nvPr>
            <p:ph idx="1"/>
          </p:nvPr>
        </p:nvSpPr>
        <p:spPr>
          <a:xfrm>
            <a:off x="533400" y="1371600"/>
            <a:ext cx="8077200" cy="4800600"/>
          </a:xfrm>
        </p:spPr>
        <p:txBody>
          <a:bodyPr/>
          <a:lstStyle/>
          <a:p>
            <a:pPr>
              <a:buFont typeface="Times New Roman" pitchFamily="18" charset="0"/>
              <a:buNone/>
            </a:pPr>
            <a:r>
              <a:rPr lang="en-GB" altLang="cs-CZ" sz="2800" smtClean="0">
                <a:solidFill>
                  <a:srgbClr val="003399"/>
                </a:solidFill>
              </a:rPr>
              <a:t>S</a:t>
            </a:r>
            <a:r>
              <a:rPr lang="cs-CZ" altLang="cs-CZ" sz="2800" smtClean="0">
                <a:solidFill>
                  <a:srgbClr val="003399"/>
                </a:solidFill>
              </a:rPr>
              <a:t>tep 1.3 – Life Cycle Analysis</a:t>
            </a:r>
          </a:p>
        </p:txBody>
      </p:sp>
      <p:graphicFrame>
        <p:nvGraphicFramePr>
          <p:cNvPr id="6" name="Tabulk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520843029"/>
              </p:ext>
            </p:extLst>
          </p:nvPr>
        </p:nvGraphicFramePr>
        <p:xfrm>
          <a:off x="504825" y="1892300"/>
          <a:ext cx="6983414" cy="32078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153315"/>
                <a:gridCol w="1329069"/>
                <a:gridCol w="1073889"/>
                <a:gridCol w="1084521"/>
                <a:gridCol w="606055"/>
                <a:gridCol w="736565"/>
              </a:tblGrid>
              <a:tr h="79477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dirty="0" err="1">
                          <a:effectLst/>
                        </a:rPr>
                        <a:t>Inputs</a:t>
                      </a:r>
                      <a:r>
                        <a:rPr lang="cs-CZ" sz="1400" dirty="0">
                          <a:effectLst/>
                        </a:rPr>
                        <a:t>/</a:t>
                      </a:r>
                      <a:r>
                        <a:rPr lang="cs-CZ" sz="1400" dirty="0" err="1">
                          <a:effectLst/>
                        </a:rPr>
                        <a:t>outputs</a:t>
                      </a:r>
                      <a:endParaRPr lang="cs-CZ" sz="1400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7779" marR="17779" marT="36191" marB="17777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400" dirty="0" err="1" smtClean="0">
                          <a:effectLst/>
                        </a:rPr>
                        <a:t>Pre-manufacturing</a:t>
                      </a:r>
                      <a:endParaRPr lang="cs-CZ" sz="1400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7779" marR="17779" marT="36191" marB="17777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Production</a:t>
                      </a:r>
                      <a:endParaRPr lang="cs-CZ" sz="1400">
                        <a:solidFill>
                          <a:srgbClr val="C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7779" marR="17779" marT="36191" marB="17777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400" dirty="0" smtClean="0">
                          <a:effectLst/>
                        </a:rPr>
                        <a:t>Distribution</a:t>
                      </a:r>
                      <a:endParaRPr lang="cs-CZ" sz="1400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7779" marR="17779" marT="36191" marB="17777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Use</a:t>
                      </a:r>
                      <a:endParaRPr lang="cs-CZ" sz="1400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7779" marR="17779" marT="36191" marB="17777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End </a:t>
                      </a:r>
                      <a:r>
                        <a:rPr lang="cs-CZ" sz="1400" dirty="0" err="1">
                          <a:effectLst/>
                        </a:rPr>
                        <a:t>of</a:t>
                      </a:r>
                      <a:r>
                        <a:rPr lang="cs-CZ" sz="1400" dirty="0">
                          <a:effectLst/>
                        </a:rPr>
                        <a:t> </a:t>
                      </a:r>
                      <a:r>
                        <a:rPr lang="cs-CZ" sz="1400" dirty="0" err="1">
                          <a:effectLst/>
                        </a:rPr>
                        <a:t>life</a:t>
                      </a:r>
                      <a:endParaRPr lang="cs-CZ" sz="1400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7779" marR="17779" marT="36191" marB="17777" anchor="ctr"/>
                </a:tc>
              </a:tr>
              <a:tr h="47079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 b="1" dirty="0" err="1" smtClean="0">
                          <a:solidFill>
                            <a:srgbClr val="FF0000"/>
                          </a:solidFill>
                          <a:effectLst/>
                        </a:rPr>
                        <a:t>Energy</a:t>
                      </a:r>
                      <a:endParaRPr lang="cs-CZ" sz="1600" b="1" dirty="0" smtClean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17779" marR="17779" marT="36191" marB="17777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cs-CZ" sz="2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lang="de-DE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x</a:t>
                      </a:r>
                      <a:r>
                        <a:rPr lang="cs-CZ" sz="2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17779" marR="17779" marT="36191" marB="17777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de-DE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x</a:t>
                      </a:r>
                      <a:r>
                        <a:rPr lang="cs-CZ" sz="2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17779" marR="17779" marT="36191" marB="17777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400" dirty="0">
                          <a:effectLst/>
                        </a:rPr>
                        <a:t> </a:t>
                      </a:r>
                      <a:r>
                        <a:rPr lang="de-DE" sz="2400" dirty="0" smtClean="0">
                          <a:effectLst/>
                        </a:rPr>
                        <a:t>x</a:t>
                      </a:r>
                      <a:endParaRPr lang="cs-CZ" sz="3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7779" marR="17779" marT="36191" marB="17777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2400" dirty="0" err="1" smtClean="0">
                          <a:effectLst/>
                        </a:rPr>
                        <a:t>xx</a:t>
                      </a:r>
                      <a:r>
                        <a:rPr lang="cs-CZ" sz="2400" dirty="0">
                          <a:effectLst/>
                        </a:rPr>
                        <a:t> </a:t>
                      </a:r>
                      <a:endParaRPr lang="cs-CZ" sz="3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7779" marR="17779" marT="36191" marB="17777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400" dirty="0">
                          <a:effectLst/>
                        </a:rPr>
                        <a:t> </a:t>
                      </a:r>
                      <a:endParaRPr lang="cs-CZ" sz="3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7779" marR="17779" marT="36191" marB="17777" anchor="ctr"/>
                </a:tc>
              </a:tr>
              <a:tr h="4678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 b="1" dirty="0" err="1" smtClean="0">
                          <a:solidFill>
                            <a:srgbClr val="FF0000"/>
                          </a:solidFill>
                          <a:effectLst/>
                        </a:rPr>
                        <a:t>Materials</a:t>
                      </a:r>
                      <a:endParaRPr lang="cs-CZ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7779" marR="17779" marT="36191" marB="17777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2400" dirty="0" smtClean="0">
                          <a:effectLst/>
                        </a:rPr>
                        <a:t>x</a:t>
                      </a:r>
                      <a:r>
                        <a:rPr lang="cs-CZ" sz="2400" dirty="0">
                          <a:effectLst/>
                        </a:rPr>
                        <a:t> </a:t>
                      </a:r>
                      <a:r>
                        <a:rPr lang="de-DE" sz="1200" dirty="0" err="1" smtClean="0">
                          <a:effectLst/>
                        </a:rPr>
                        <a:t>land</a:t>
                      </a:r>
                      <a:endParaRPr lang="cs-CZ" sz="3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7779" marR="17779" marT="36191" marB="17777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400" dirty="0">
                          <a:effectLst/>
                        </a:rPr>
                        <a:t> </a:t>
                      </a:r>
                      <a:endParaRPr lang="cs-CZ" sz="3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7779" marR="17779" marT="36191" marB="17777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400">
                          <a:effectLst/>
                        </a:rPr>
                        <a:t> </a:t>
                      </a:r>
                      <a:endParaRPr lang="cs-CZ" sz="3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7779" marR="17779" marT="36191" marB="17777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400">
                          <a:effectLst/>
                        </a:rPr>
                        <a:t> </a:t>
                      </a:r>
                      <a:endParaRPr lang="cs-CZ" sz="3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7779" marR="17779" marT="36191" marB="17777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400" dirty="0">
                          <a:effectLst/>
                        </a:rPr>
                        <a:t> </a:t>
                      </a:r>
                      <a:endParaRPr lang="cs-CZ" sz="3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7779" marR="17779" marT="36191" marB="17777" anchor="ctr"/>
                </a:tc>
              </a:tr>
              <a:tr h="43593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600" b="1" dirty="0" err="1" smtClean="0">
                          <a:solidFill>
                            <a:srgbClr val="FF0000"/>
                          </a:solidFill>
                          <a:effectLst/>
                        </a:rPr>
                        <a:t>Toxic</a:t>
                      </a:r>
                      <a:r>
                        <a:rPr lang="de-DE" sz="1600" b="1" dirty="0" smtClean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de-DE" sz="1600" b="1" dirty="0" err="1" smtClean="0">
                          <a:solidFill>
                            <a:srgbClr val="FF0000"/>
                          </a:solidFill>
                          <a:effectLst/>
                        </a:rPr>
                        <a:t>materials</a:t>
                      </a:r>
                      <a:endParaRPr lang="cs-CZ" sz="1600" b="1" dirty="0" smtClean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17779" marR="17779" marT="36191" marB="17777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cs-CZ" sz="3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7779" marR="17779" marT="36191" marB="17777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cs-CZ" sz="3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7779" marR="17779" marT="36191" marB="17777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cs-CZ" sz="3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7779" marR="17779" marT="36191" marB="17777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cs-CZ" sz="3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7779" marR="17779" marT="36191" marB="17777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cs-CZ" sz="3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7779" marR="17779" marT="36191" marB="17777" anchor="ctr"/>
                </a:tc>
              </a:tr>
              <a:tr h="43593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 b="1" dirty="0" err="1" smtClean="0">
                          <a:solidFill>
                            <a:srgbClr val="FF0000"/>
                          </a:solidFill>
                          <a:effectLst/>
                        </a:rPr>
                        <a:t>Water</a:t>
                      </a:r>
                      <a:endParaRPr lang="cs-CZ" sz="1600" b="1" dirty="0" smtClean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17779" marR="17779" marT="36191" marB="17777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400" dirty="0">
                          <a:effectLst/>
                        </a:rPr>
                        <a:t> </a:t>
                      </a:r>
                      <a:r>
                        <a:rPr lang="de-DE" sz="2400" dirty="0" smtClean="0">
                          <a:effectLst/>
                        </a:rPr>
                        <a:t>x</a:t>
                      </a:r>
                      <a:endParaRPr lang="cs-CZ" sz="3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7779" marR="17779" marT="36191" marB="17777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400" dirty="0">
                          <a:effectLst/>
                        </a:rPr>
                        <a:t> </a:t>
                      </a:r>
                      <a:r>
                        <a:rPr lang="de-DE" sz="2400" dirty="0" smtClean="0">
                          <a:effectLst/>
                        </a:rPr>
                        <a:t>x</a:t>
                      </a:r>
                      <a:endParaRPr lang="cs-CZ" sz="3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7779" marR="17779" marT="36191" marB="17777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400" dirty="0">
                          <a:effectLst/>
                        </a:rPr>
                        <a:t> </a:t>
                      </a:r>
                      <a:endParaRPr lang="cs-CZ" sz="3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7779" marR="17779" marT="36191" marB="17777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400" dirty="0">
                          <a:effectLst/>
                        </a:rPr>
                        <a:t> </a:t>
                      </a:r>
                      <a:endParaRPr lang="cs-CZ" sz="3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7779" marR="17779" marT="36191" marB="17777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400" dirty="0">
                          <a:effectLst/>
                        </a:rPr>
                        <a:t> </a:t>
                      </a:r>
                      <a:endParaRPr lang="cs-CZ" sz="3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7779" marR="17779" marT="36191" marB="17777" anchor="ctr"/>
                </a:tc>
              </a:tr>
              <a:tr h="435935">
                <a:tc>
                  <a:txBody>
                    <a:bodyPr/>
                    <a:lstStyle/>
                    <a:p>
                      <a:r>
                        <a:rPr lang="de-DE" dirty="0" err="1" smtClean="0"/>
                        <a:t>Social</a:t>
                      </a:r>
                      <a:r>
                        <a:rPr lang="de-DE" dirty="0" smtClean="0"/>
                        <a:t> </a:t>
                      </a:r>
                      <a:r>
                        <a:rPr lang="de-DE" dirty="0" err="1" smtClean="0"/>
                        <a:t>impact</a:t>
                      </a:r>
                      <a:r>
                        <a:rPr lang="de-DE" smtClean="0"/>
                        <a:t> ?</a:t>
                      </a:r>
                      <a:endParaRPr lang="de-DE" dirty="0"/>
                    </a:p>
                  </a:txBody>
                  <a:tcPr marL="17779" marR="17779" marT="36191" marB="17777" anchor="ctr"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 marL="17779" marR="17779" marT="36191" marB="17777" anchor="ctr"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 marL="17779" marR="17779" marT="36191" marB="17777" anchor="ctr"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 marL="17779" marR="17779" marT="36191" marB="17777" anchor="ctr"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 marL="17779" marR="17779" marT="36191" marB="17777" anchor="ctr"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 marL="17779" marR="17779" marT="36191" marB="17777" anchor="ctr"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602" name="Group 3"/>
          <p:cNvGrpSpPr>
            <a:grpSpLocks/>
          </p:cNvGrpSpPr>
          <p:nvPr/>
        </p:nvGrpSpPr>
        <p:grpSpPr bwMode="auto">
          <a:xfrm>
            <a:off x="404813" y="1608138"/>
            <a:ext cx="3560762" cy="3732212"/>
            <a:chOff x="576" y="1536"/>
            <a:chExt cx="2243" cy="2352"/>
          </a:xfrm>
        </p:grpSpPr>
        <p:grpSp>
          <p:nvGrpSpPr>
            <p:cNvPr id="25614" name="Group 4"/>
            <p:cNvGrpSpPr>
              <a:grpSpLocks/>
            </p:cNvGrpSpPr>
            <p:nvPr/>
          </p:nvGrpSpPr>
          <p:grpSpPr bwMode="auto">
            <a:xfrm>
              <a:off x="576" y="1536"/>
              <a:ext cx="2243" cy="2352"/>
              <a:chOff x="192" y="67"/>
              <a:chExt cx="257" cy="221"/>
            </a:xfrm>
          </p:grpSpPr>
          <p:sp>
            <p:nvSpPr>
              <p:cNvPr id="25621" name="Line 5"/>
              <p:cNvSpPr>
                <a:spLocks noChangeShapeType="1"/>
              </p:cNvSpPr>
              <p:nvPr/>
            </p:nvSpPr>
            <p:spPr bwMode="auto">
              <a:xfrm flipH="1">
                <a:off x="192" y="67"/>
                <a:ext cx="128" cy="220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25622" name="Line 6"/>
              <p:cNvSpPr>
                <a:spLocks noChangeShapeType="1"/>
              </p:cNvSpPr>
              <p:nvPr/>
            </p:nvSpPr>
            <p:spPr bwMode="auto">
              <a:xfrm>
                <a:off x="322" y="69"/>
                <a:ext cx="127" cy="219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25623" name="Line 7"/>
              <p:cNvSpPr>
                <a:spLocks noChangeShapeType="1"/>
              </p:cNvSpPr>
              <p:nvPr/>
            </p:nvSpPr>
            <p:spPr bwMode="auto">
              <a:xfrm>
                <a:off x="194" y="287"/>
                <a:ext cx="254" cy="0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25624" name="Line 8"/>
              <p:cNvSpPr>
                <a:spLocks noChangeShapeType="1"/>
              </p:cNvSpPr>
              <p:nvPr/>
            </p:nvSpPr>
            <p:spPr bwMode="auto">
              <a:xfrm>
                <a:off x="211" y="254"/>
                <a:ext cx="219" cy="0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25625" name="Line 9"/>
              <p:cNvSpPr>
                <a:spLocks noChangeShapeType="1"/>
              </p:cNvSpPr>
              <p:nvPr/>
            </p:nvSpPr>
            <p:spPr bwMode="auto">
              <a:xfrm>
                <a:off x="232" y="221"/>
                <a:ext cx="177" cy="0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25626" name="Line 10"/>
              <p:cNvSpPr>
                <a:spLocks noChangeShapeType="1"/>
              </p:cNvSpPr>
              <p:nvPr/>
            </p:nvSpPr>
            <p:spPr bwMode="auto">
              <a:xfrm>
                <a:off x="251" y="186"/>
                <a:ext cx="140" cy="0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25627" name="Line 11"/>
              <p:cNvSpPr>
                <a:spLocks noChangeShapeType="1"/>
              </p:cNvSpPr>
              <p:nvPr/>
            </p:nvSpPr>
            <p:spPr bwMode="auto">
              <a:xfrm>
                <a:off x="272" y="153"/>
                <a:ext cx="98" cy="0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25628" name="Line 12"/>
              <p:cNvSpPr>
                <a:spLocks noChangeShapeType="1"/>
              </p:cNvSpPr>
              <p:nvPr/>
            </p:nvSpPr>
            <p:spPr bwMode="auto">
              <a:xfrm>
                <a:off x="291" y="119"/>
                <a:ext cx="60" cy="0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</p:grpSp>
        <p:sp>
          <p:nvSpPr>
            <p:cNvPr id="25615" name="Text Box 13"/>
            <p:cNvSpPr txBox="1">
              <a:spLocks noChangeArrowheads="1"/>
            </p:cNvSpPr>
            <p:nvPr/>
          </p:nvSpPr>
          <p:spPr bwMode="auto">
            <a:xfrm>
              <a:off x="1056" y="3552"/>
              <a:ext cx="1344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1435" tIns="45718" rIns="91435" bIns="45718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endParaRPr lang="cs-CZ" altLang="cs-CZ" sz="1400" b="1">
                <a:latin typeface="Verdana" pitchFamily="34" charset="0"/>
              </a:endParaRPr>
            </a:p>
          </p:txBody>
        </p:sp>
        <p:sp>
          <p:nvSpPr>
            <p:cNvPr id="25616" name="Text Box 14"/>
            <p:cNvSpPr txBox="1">
              <a:spLocks noChangeArrowheads="1"/>
            </p:cNvSpPr>
            <p:nvPr/>
          </p:nvSpPr>
          <p:spPr bwMode="auto">
            <a:xfrm>
              <a:off x="1200" y="2880"/>
              <a:ext cx="1104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1435" tIns="45718" rIns="91435" bIns="45718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endParaRPr lang="cs-CZ" altLang="cs-CZ">
                <a:latin typeface="Verdana" pitchFamily="34" charset="0"/>
              </a:endParaRPr>
            </a:p>
          </p:txBody>
        </p:sp>
        <p:sp>
          <p:nvSpPr>
            <p:cNvPr id="25617" name="Text Box 15"/>
            <p:cNvSpPr txBox="1">
              <a:spLocks noChangeArrowheads="1"/>
            </p:cNvSpPr>
            <p:nvPr/>
          </p:nvSpPr>
          <p:spPr bwMode="auto">
            <a:xfrm>
              <a:off x="1248" y="3216"/>
              <a:ext cx="1008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1435" tIns="45718" rIns="91435" bIns="45718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endParaRPr lang="cs-CZ" altLang="cs-CZ">
                <a:latin typeface="Verdana" pitchFamily="34" charset="0"/>
              </a:endParaRPr>
            </a:p>
          </p:txBody>
        </p:sp>
        <p:sp>
          <p:nvSpPr>
            <p:cNvPr id="25618" name="Text Box 16"/>
            <p:cNvSpPr txBox="1">
              <a:spLocks noChangeArrowheads="1"/>
            </p:cNvSpPr>
            <p:nvPr/>
          </p:nvSpPr>
          <p:spPr bwMode="auto">
            <a:xfrm>
              <a:off x="1104" y="2544"/>
              <a:ext cx="1296" cy="2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1435" tIns="45718" rIns="91435" bIns="45718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endParaRPr lang="cs-CZ" altLang="cs-CZ">
                <a:latin typeface="Verdana" pitchFamily="34" charset="0"/>
              </a:endParaRPr>
            </a:p>
          </p:txBody>
        </p:sp>
        <p:sp>
          <p:nvSpPr>
            <p:cNvPr id="25619" name="Text Box 17"/>
            <p:cNvSpPr txBox="1">
              <a:spLocks noChangeArrowheads="1"/>
            </p:cNvSpPr>
            <p:nvPr/>
          </p:nvSpPr>
          <p:spPr bwMode="auto">
            <a:xfrm>
              <a:off x="1104" y="2160"/>
              <a:ext cx="1248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1435" tIns="45718" rIns="91435" bIns="45718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endParaRPr lang="cs-CZ" altLang="cs-CZ">
                <a:latin typeface="Verdana" pitchFamily="34" charset="0"/>
              </a:endParaRPr>
            </a:p>
          </p:txBody>
        </p:sp>
        <p:sp>
          <p:nvSpPr>
            <p:cNvPr id="25620" name="Text Box 18"/>
            <p:cNvSpPr txBox="1">
              <a:spLocks noChangeArrowheads="1"/>
            </p:cNvSpPr>
            <p:nvPr/>
          </p:nvSpPr>
          <p:spPr bwMode="auto">
            <a:xfrm>
              <a:off x="1200" y="1824"/>
              <a:ext cx="1104" cy="2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1435" tIns="45718" rIns="91435" bIns="45718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endParaRPr lang="cs-CZ" altLang="cs-CZ">
                <a:latin typeface="Verdana" pitchFamily="34" charset="0"/>
              </a:endParaRPr>
            </a:p>
          </p:txBody>
        </p:sp>
      </p:grpSp>
      <p:sp>
        <p:nvSpPr>
          <p:cNvPr id="25603" name="Text Box 19"/>
          <p:cNvSpPr txBox="1">
            <a:spLocks noChangeArrowheads="1"/>
          </p:cNvSpPr>
          <p:nvPr/>
        </p:nvSpPr>
        <p:spPr bwMode="auto">
          <a:xfrm>
            <a:off x="1397000" y="2092325"/>
            <a:ext cx="1585913" cy="39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5" tIns="45718" rIns="91435" bIns="45718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ctr"/>
            <a:r>
              <a:rPr lang="cs-CZ" altLang="cs-CZ" sz="2000">
                <a:solidFill>
                  <a:srgbClr val="4D4D4D"/>
                </a:solidFill>
              </a:rPr>
              <a:t>PRODUCTS</a:t>
            </a:r>
          </a:p>
        </p:txBody>
      </p:sp>
      <p:sp>
        <p:nvSpPr>
          <p:cNvPr id="25604" name="Text Box 20"/>
          <p:cNvSpPr txBox="1">
            <a:spLocks noChangeArrowheads="1"/>
          </p:cNvSpPr>
          <p:nvPr/>
        </p:nvSpPr>
        <p:spPr bwMode="auto">
          <a:xfrm>
            <a:off x="1238250" y="2668588"/>
            <a:ext cx="1736725" cy="392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5" tIns="45718" rIns="91435" bIns="45718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ctr"/>
            <a:r>
              <a:rPr lang="cs-CZ" altLang="cs-CZ" sz="2000">
                <a:solidFill>
                  <a:srgbClr val="4D4D4D"/>
                </a:solidFill>
              </a:rPr>
              <a:t>PROCESSES</a:t>
            </a:r>
          </a:p>
        </p:txBody>
      </p:sp>
      <p:sp>
        <p:nvSpPr>
          <p:cNvPr id="25605" name="Text Box 21"/>
          <p:cNvSpPr txBox="1">
            <a:spLocks noChangeArrowheads="1"/>
          </p:cNvSpPr>
          <p:nvPr/>
        </p:nvSpPr>
        <p:spPr bwMode="auto">
          <a:xfrm>
            <a:off x="615950" y="3243263"/>
            <a:ext cx="3070225" cy="39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5" tIns="45718" rIns="91435" bIns="45718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ctr"/>
            <a:r>
              <a:rPr lang="cs-CZ" altLang="cs-CZ" sz="2000">
                <a:solidFill>
                  <a:srgbClr val="4D4D4D"/>
                </a:solidFill>
              </a:rPr>
              <a:t>MANAGEMENT SYSTEM</a:t>
            </a:r>
          </a:p>
        </p:txBody>
      </p:sp>
      <p:sp>
        <p:nvSpPr>
          <p:cNvPr id="25606" name="Text Box 22"/>
          <p:cNvSpPr txBox="1">
            <a:spLocks noChangeArrowheads="1"/>
          </p:cNvSpPr>
          <p:nvPr/>
        </p:nvSpPr>
        <p:spPr bwMode="auto">
          <a:xfrm>
            <a:off x="1395413" y="3819525"/>
            <a:ext cx="1528762" cy="392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5" tIns="45718" rIns="91435" bIns="45718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ctr"/>
            <a:r>
              <a:rPr lang="cs-CZ" altLang="cs-CZ" sz="2000">
                <a:solidFill>
                  <a:srgbClr val="4D4D4D"/>
                </a:solidFill>
              </a:rPr>
              <a:t>STRATEGY</a:t>
            </a:r>
          </a:p>
        </p:txBody>
      </p:sp>
      <p:sp>
        <p:nvSpPr>
          <p:cNvPr id="25607" name="Text Box 23"/>
          <p:cNvSpPr txBox="1">
            <a:spLocks noChangeArrowheads="1"/>
          </p:cNvSpPr>
          <p:nvPr/>
        </p:nvSpPr>
        <p:spPr bwMode="auto">
          <a:xfrm>
            <a:off x="895350" y="4395788"/>
            <a:ext cx="2597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5" tIns="45718" rIns="91435" bIns="45718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ctr"/>
            <a:r>
              <a:rPr lang="cs-CZ" altLang="cs-CZ" sz="2000">
                <a:solidFill>
                  <a:srgbClr val="4D4D4D"/>
                </a:solidFill>
              </a:rPr>
              <a:t>VISION AND GOALS</a:t>
            </a:r>
          </a:p>
        </p:txBody>
      </p:sp>
      <p:sp>
        <p:nvSpPr>
          <p:cNvPr id="25608" name="Text Box 24"/>
          <p:cNvSpPr txBox="1">
            <a:spLocks noChangeArrowheads="1"/>
          </p:cNvSpPr>
          <p:nvPr/>
        </p:nvSpPr>
        <p:spPr bwMode="auto">
          <a:xfrm>
            <a:off x="1012825" y="4972050"/>
            <a:ext cx="2209800" cy="392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5" tIns="45718" rIns="91435" bIns="45718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ctr"/>
            <a:r>
              <a:rPr lang="cs-CZ" altLang="cs-CZ" sz="2000">
                <a:solidFill>
                  <a:srgbClr val="4D4D4D"/>
                </a:solidFill>
              </a:rPr>
              <a:t>STAKEHOLDERS</a:t>
            </a:r>
          </a:p>
        </p:txBody>
      </p:sp>
      <p:sp>
        <p:nvSpPr>
          <p:cNvPr id="25609" name="Text Box 25"/>
          <p:cNvSpPr txBox="1">
            <a:spLocks noChangeArrowheads="1"/>
          </p:cNvSpPr>
          <p:nvPr/>
        </p:nvSpPr>
        <p:spPr bwMode="auto">
          <a:xfrm>
            <a:off x="4937125" y="2827338"/>
            <a:ext cx="1841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5" tIns="45718" rIns="91435" bIns="45718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>
              <a:spcBef>
                <a:spcPct val="20000"/>
              </a:spcBef>
              <a:buClr>
                <a:srgbClr val="FF9900"/>
              </a:buClr>
            </a:pPr>
            <a:endParaRPr lang="cs-CZ" altLang="cs-CZ" sz="2800">
              <a:latin typeface="Garamond" pitchFamily="18" charset="0"/>
            </a:endParaRPr>
          </a:p>
        </p:txBody>
      </p:sp>
      <p:sp>
        <p:nvSpPr>
          <p:cNvPr id="25610" name="Rectangle 26"/>
          <p:cNvSpPr>
            <a:spLocks noChangeArrowheads="1"/>
          </p:cNvSpPr>
          <p:nvPr/>
        </p:nvSpPr>
        <p:spPr bwMode="auto">
          <a:xfrm>
            <a:off x="3505200" y="2362200"/>
            <a:ext cx="17526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25611" name="Text Box 30"/>
          <p:cNvSpPr txBox="1">
            <a:spLocks noChangeArrowheads="1"/>
          </p:cNvSpPr>
          <p:nvPr/>
        </p:nvSpPr>
        <p:spPr bwMode="auto">
          <a:xfrm>
            <a:off x="3702050" y="2717800"/>
            <a:ext cx="5165725" cy="9271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4291" tIns="32146" rIns="64291" bIns="32146">
            <a:spAutoFit/>
          </a:bodyPr>
          <a:lstStyle>
            <a:lvl1pPr defTabSz="642938"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642938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642938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642938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642938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>
              <a:spcBef>
                <a:spcPct val="20000"/>
              </a:spcBef>
              <a:buClr>
                <a:srgbClr val="FF9900"/>
              </a:buClr>
            </a:pPr>
            <a:r>
              <a:rPr lang="cs-CZ" altLang="cs-CZ" sz="2800" b="1">
                <a:solidFill>
                  <a:srgbClr val="FF0000"/>
                </a:solidFill>
                <a:latin typeface="Arial" pitchFamily="34" charset="0"/>
              </a:rPr>
              <a:t>Analysis of management systems is part of 1.4</a:t>
            </a:r>
          </a:p>
        </p:txBody>
      </p:sp>
      <p:sp>
        <p:nvSpPr>
          <p:cNvPr id="25613" name="Left-Right Arrow 29"/>
          <p:cNvSpPr>
            <a:spLocks noChangeArrowheads="1"/>
          </p:cNvSpPr>
          <p:nvPr/>
        </p:nvSpPr>
        <p:spPr bwMode="auto">
          <a:xfrm rot="-5400000">
            <a:off x="1635919" y="3134519"/>
            <a:ext cx="1098550" cy="484188"/>
          </a:xfrm>
          <a:prstGeom prst="leftRightArrow">
            <a:avLst>
              <a:gd name="adj1" fmla="val 50000"/>
              <a:gd name="adj2" fmla="val 50051"/>
            </a:avLst>
          </a:prstGeom>
          <a:noFill/>
          <a:ln w="2857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>
            <a:lvl1pPr defTabSz="449263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449263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449263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449263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449263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eaLnBrk="1">
              <a:lnSpc>
                <a:spcPct val="8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cs-CZ" altLang="cs-CZ" sz="1600" b="1">
              <a:solidFill>
                <a:srgbClr val="035C24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mtClean="0"/>
              <a:t>Identification of potentials</a:t>
            </a:r>
          </a:p>
        </p:txBody>
      </p:sp>
      <p:graphicFrame>
        <p:nvGraphicFramePr>
          <p:cNvPr id="5" name="Zástupný symbol pro tabulku 4"/>
          <p:cNvGraphicFramePr>
            <a:graphicFrameLocks noGrp="1"/>
          </p:cNvGraphicFramePr>
          <p:nvPr>
            <p:ph type="tbl" idx="1"/>
          </p:nvPr>
        </p:nvGraphicFramePr>
        <p:xfrm>
          <a:off x="533400" y="1835150"/>
          <a:ext cx="8077200" cy="42068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38600"/>
                <a:gridCol w="4038600"/>
              </a:tblGrid>
              <a:tr h="518238">
                <a:tc>
                  <a:txBody>
                    <a:bodyPr/>
                    <a:lstStyle/>
                    <a:p>
                      <a:r>
                        <a:rPr lang="cs-CZ" sz="2800" dirty="0" err="1" smtClean="0">
                          <a:solidFill>
                            <a:srgbClr val="FF0000"/>
                          </a:solidFill>
                        </a:rPr>
                        <a:t>Process</a:t>
                      </a:r>
                      <a:endParaRPr lang="cs-CZ" sz="2800" dirty="0">
                        <a:solidFill>
                          <a:srgbClr val="FF0000"/>
                        </a:solidFill>
                      </a:endParaRPr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r>
                        <a:rPr lang="cs-CZ" sz="2800" dirty="0" err="1" smtClean="0">
                          <a:solidFill>
                            <a:srgbClr val="FF0000"/>
                          </a:solidFill>
                        </a:rPr>
                        <a:t>Product</a:t>
                      </a:r>
                      <a:endParaRPr lang="cs-CZ" sz="2800" dirty="0">
                        <a:solidFill>
                          <a:srgbClr val="FF0000"/>
                        </a:solidFill>
                      </a:endParaRPr>
                    </a:p>
                  </a:txBody>
                  <a:tcPr marT="45727" marB="45727"/>
                </a:tc>
              </a:tr>
              <a:tr h="396300">
                <a:tc>
                  <a:txBody>
                    <a:bodyPr/>
                    <a:lstStyle/>
                    <a:p>
                      <a:r>
                        <a:rPr lang="cs-CZ" sz="2000" dirty="0" smtClean="0"/>
                        <a:t>Input – output</a:t>
                      </a:r>
                      <a:endParaRPr lang="cs-CZ" sz="2000" dirty="0"/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r>
                        <a:rPr lang="cs-CZ" sz="2000" dirty="0" smtClean="0"/>
                        <a:t>Input – output</a:t>
                      </a:r>
                      <a:endParaRPr lang="cs-CZ" sz="2000" dirty="0"/>
                    </a:p>
                  </a:txBody>
                  <a:tcPr marT="45727" marB="45727"/>
                </a:tc>
              </a:tr>
              <a:tr h="701146">
                <a:tc>
                  <a:txBody>
                    <a:bodyPr/>
                    <a:lstStyle/>
                    <a:p>
                      <a:r>
                        <a:rPr lang="cs-CZ" sz="2000" dirty="0" err="1" smtClean="0"/>
                        <a:t>Planning</a:t>
                      </a:r>
                      <a:r>
                        <a:rPr lang="cs-CZ" sz="2000" dirty="0" smtClean="0"/>
                        <a:t> </a:t>
                      </a:r>
                      <a:r>
                        <a:rPr lang="cs-CZ" sz="2000" dirty="0" err="1" smtClean="0"/>
                        <a:t>next</a:t>
                      </a:r>
                      <a:r>
                        <a:rPr lang="cs-CZ" sz="2000" baseline="0" dirty="0" smtClean="0"/>
                        <a:t> </a:t>
                      </a:r>
                      <a:r>
                        <a:rPr lang="cs-CZ" sz="2000" baseline="0" dirty="0" err="1" smtClean="0"/>
                        <a:t>steps</a:t>
                      </a:r>
                      <a:r>
                        <a:rPr lang="cs-CZ" sz="2000" baseline="0" dirty="0" smtClean="0"/>
                        <a:t> – priority </a:t>
                      </a:r>
                      <a:r>
                        <a:rPr lang="cs-CZ" sz="2000" baseline="0" dirty="0" err="1" smtClean="0"/>
                        <a:t>flows</a:t>
                      </a:r>
                      <a:endParaRPr lang="cs-CZ" sz="2000" dirty="0"/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r>
                        <a:rPr lang="cs-CZ" sz="2000" dirty="0" err="1" smtClean="0"/>
                        <a:t>Planning</a:t>
                      </a:r>
                      <a:r>
                        <a:rPr lang="cs-CZ" sz="2000" dirty="0" smtClean="0"/>
                        <a:t> </a:t>
                      </a:r>
                      <a:r>
                        <a:rPr lang="cs-CZ" sz="2000" dirty="0" err="1" smtClean="0"/>
                        <a:t>next</a:t>
                      </a:r>
                      <a:r>
                        <a:rPr lang="cs-CZ" sz="2000" baseline="0" dirty="0" smtClean="0"/>
                        <a:t> </a:t>
                      </a:r>
                      <a:r>
                        <a:rPr lang="cs-CZ" sz="2000" baseline="0" dirty="0" err="1" smtClean="0"/>
                        <a:t>steps</a:t>
                      </a:r>
                      <a:r>
                        <a:rPr lang="cs-CZ" sz="2000" baseline="0" dirty="0" smtClean="0"/>
                        <a:t> – priority </a:t>
                      </a:r>
                      <a:r>
                        <a:rPr lang="cs-CZ" sz="2000" baseline="0" dirty="0" err="1" smtClean="0"/>
                        <a:t>flows</a:t>
                      </a:r>
                      <a:r>
                        <a:rPr lang="cs-CZ" sz="2000" baseline="0" dirty="0" smtClean="0"/>
                        <a:t> / </a:t>
                      </a:r>
                      <a:r>
                        <a:rPr lang="cs-CZ" sz="2000" baseline="0" dirty="0" err="1" smtClean="0"/>
                        <a:t>stages</a:t>
                      </a:r>
                      <a:endParaRPr lang="cs-CZ" sz="2000" dirty="0"/>
                    </a:p>
                  </a:txBody>
                  <a:tcPr marT="45727" marB="45727"/>
                </a:tc>
              </a:tr>
              <a:tr h="701146">
                <a:tc>
                  <a:txBody>
                    <a:bodyPr/>
                    <a:lstStyle/>
                    <a:p>
                      <a:r>
                        <a:rPr lang="cs-CZ" sz="2000" dirty="0" err="1" smtClean="0"/>
                        <a:t>Estimating</a:t>
                      </a:r>
                      <a:r>
                        <a:rPr lang="cs-CZ" sz="2000" dirty="0" smtClean="0"/>
                        <a:t> </a:t>
                      </a:r>
                      <a:r>
                        <a:rPr lang="cs-CZ" sz="2000" dirty="0" err="1" smtClean="0"/>
                        <a:t>potential</a:t>
                      </a:r>
                      <a:r>
                        <a:rPr lang="cs-CZ" sz="2000" dirty="0" smtClean="0"/>
                        <a:t> </a:t>
                      </a:r>
                      <a:r>
                        <a:rPr lang="cs-CZ" sz="2000" dirty="0" err="1" smtClean="0"/>
                        <a:t>for</a:t>
                      </a:r>
                      <a:r>
                        <a:rPr lang="cs-CZ" sz="2000" dirty="0" smtClean="0"/>
                        <a:t> priority </a:t>
                      </a:r>
                      <a:r>
                        <a:rPr lang="cs-CZ" sz="2000" dirty="0" err="1" smtClean="0"/>
                        <a:t>flows</a:t>
                      </a:r>
                      <a:endParaRPr lang="cs-CZ" sz="2000" dirty="0"/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r>
                        <a:rPr lang="cs-CZ" sz="2000" dirty="0" err="1" smtClean="0"/>
                        <a:t>Analysing</a:t>
                      </a:r>
                      <a:r>
                        <a:rPr lang="cs-CZ" sz="2000" baseline="0" dirty="0" smtClean="0"/>
                        <a:t> </a:t>
                      </a:r>
                      <a:r>
                        <a:rPr lang="cs-CZ" sz="2000" baseline="0" dirty="0" err="1" smtClean="0"/>
                        <a:t>product</a:t>
                      </a:r>
                      <a:r>
                        <a:rPr lang="cs-CZ" sz="2000" baseline="0" dirty="0" smtClean="0"/>
                        <a:t> </a:t>
                      </a:r>
                      <a:r>
                        <a:rPr lang="cs-CZ" sz="2000" baseline="0" dirty="0" err="1" smtClean="0"/>
                        <a:t>composition</a:t>
                      </a:r>
                      <a:endParaRPr lang="cs-CZ" sz="2000" dirty="0"/>
                    </a:p>
                  </a:txBody>
                  <a:tcPr marT="45727" marB="45727"/>
                </a:tc>
              </a:tr>
              <a:tr h="396300">
                <a:tc>
                  <a:txBody>
                    <a:bodyPr/>
                    <a:lstStyle/>
                    <a:p>
                      <a:r>
                        <a:rPr lang="cs-CZ" sz="2000" dirty="0" err="1" smtClean="0"/>
                        <a:t>Walk</a:t>
                      </a:r>
                      <a:r>
                        <a:rPr lang="cs-CZ" sz="2000" dirty="0" smtClean="0"/>
                        <a:t> </a:t>
                      </a:r>
                      <a:r>
                        <a:rPr lang="cs-CZ" sz="2000" dirty="0" err="1" smtClean="0"/>
                        <a:t>through</a:t>
                      </a:r>
                      <a:endParaRPr lang="cs-CZ" sz="2000" dirty="0"/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endParaRPr lang="cs-CZ" sz="2000" dirty="0"/>
                    </a:p>
                  </a:txBody>
                  <a:tcPr marT="45727" marB="45727"/>
                </a:tc>
              </a:tr>
              <a:tr h="396300">
                <a:tc>
                  <a:txBody>
                    <a:bodyPr/>
                    <a:lstStyle/>
                    <a:p>
                      <a:r>
                        <a:rPr lang="cs-CZ" sz="2000" dirty="0" err="1" smtClean="0"/>
                        <a:t>Benchmarking</a:t>
                      </a:r>
                      <a:endParaRPr lang="cs-CZ" sz="2000" dirty="0"/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r>
                        <a:rPr lang="cs-CZ" sz="2000" dirty="0" err="1" smtClean="0"/>
                        <a:t>Benchmarking</a:t>
                      </a:r>
                      <a:endParaRPr lang="cs-CZ" sz="2000" dirty="0"/>
                    </a:p>
                  </a:txBody>
                  <a:tcPr marT="45727" marB="45727"/>
                </a:tc>
              </a:tr>
              <a:tr h="70114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dirty="0" err="1" smtClean="0"/>
                        <a:t>Indicative</a:t>
                      </a:r>
                      <a:r>
                        <a:rPr lang="cs-CZ" sz="2000" dirty="0" smtClean="0"/>
                        <a:t> </a:t>
                      </a:r>
                      <a:r>
                        <a:rPr lang="cs-CZ" sz="2000" dirty="0" err="1" smtClean="0"/>
                        <a:t>analysis</a:t>
                      </a:r>
                      <a:r>
                        <a:rPr lang="cs-CZ" sz="2000" dirty="0" smtClean="0"/>
                        <a:t> </a:t>
                      </a:r>
                      <a:r>
                        <a:rPr lang="cs-CZ" sz="2000" dirty="0" err="1" smtClean="0"/>
                        <a:t>of</a:t>
                      </a:r>
                      <a:r>
                        <a:rPr lang="cs-CZ" sz="2000" dirty="0" smtClean="0"/>
                        <a:t> </a:t>
                      </a:r>
                      <a:r>
                        <a:rPr lang="cs-CZ" sz="2000" dirty="0" err="1" smtClean="0"/>
                        <a:t>historical</a:t>
                      </a:r>
                      <a:r>
                        <a:rPr lang="cs-CZ" sz="2000" dirty="0" smtClean="0"/>
                        <a:t> data (MT </a:t>
                      </a:r>
                      <a:r>
                        <a:rPr lang="cs-CZ" sz="2000" dirty="0" err="1" smtClean="0"/>
                        <a:t>Calculator</a:t>
                      </a:r>
                      <a:r>
                        <a:rPr lang="cs-CZ" sz="2000" dirty="0" smtClean="0"/>
                        <a:t>)</a:t>
                      </a:r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2000" dirty="0" smtClean="0"/>
                    </a:p>
                  </a:txBody>
                  <a:tcPr marT="45727" marB="45727"/>
                </a:tc>
              </a:tr>
              <a:tr h="396300">
                <a:tc>
                  <a:txBody>
                    <a:bodyPr/>
                    <a:lstStyle/>
                    <a:p>
                      <a:r>
                        <a:rPr lang="cs-CZ" sz="2000" dirty="0" smtClean="0"/>
                        <a:t>Sum up</a:t>
                      </a:r>
                      <a:endParaRPr lang="cs-CZ" sz="2000" dirty="0"/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r>
                        <a:rPr lang="cs-CZ" sz="2000" dirty="0" smtClean="0"/>
                        <a:t>Sum up</a:t>
                      </a:r>
                      <a:endParaRPr lang="cs-CZ" sz="2000" dirty="0"/>
                    </a:p>
                  </a:txBody>
                  <a:tcPr marT="45727" marB="45727"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20"/>
          <p:cNvSpPr txBox="1">
            <a:spLocks noChangeArrowheads="1"/>
          </p:cNvSpPr>
          <p:nvPr/>
        </p:nvSpPr>
        <p:spPr bwMode="auto">
          <a:xfrm>
            <a:off x="1476375" y="2085975"/>
            <a:ext cx="4319588" cy="4211638"/>
          </a:xfrm>
          <a:prstGeom prst="rect">
            <a:avLst/>
          </a:prstGeom>
          <a:solidFill>
            <a:schemeClr val="bg1">
              <a:alpha val="7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287" tIns="52144" rIns="104287" bIns="52144">
            <a:spAutoFit/>
          </a:bodyPr>
          <a:lstStyle>
            <a:lvl1pPr defTabSz="512763"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512763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512763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512763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512763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cs-CZ" altLang="cs-CZ" sz="2700">
              <a:latin typeface="Times New Roman" pitchFamily="18" charset="0"/>
              <a:cs typeface="Arial" pitchFamily="34" charset="0"/>
            </a:endParaRPr>
          </a:p>
          <a:p>
            <a:pPr eaLnBrk="1" hangingPunct="1">
              <a:spcBef>
                <a:spcPct val="50000"/>
              </a:spcBef>
            </a:pPr>
            <a:endParaRPr lang="cs-CZ" altLang="cs-CZ" sz="2700">
              <a:latin typeface="Times New Roman" pitchFamily="18" charset="0"/>
              <a:cs typeface="Arial" pitchFamily="34" charset="0"/>
            </a:endParaRPr>
          </a:p>
          <a:p>
            <a:pPr eaLnBrk="1" hangingPunct="1">
              <a:spcBef>
                <a:spcPct val="50000"/>
              </a:spcBef>
            </a:pPr>
            <a:endParaRPr lang="cs-CZ" altLang="cs-CZ" sz="2700">
              <a:latin typeface="Times New Roman" pitchFamily="18" charset="0"/>
              <a:cs typeface="Arial" pitchFamily="34" charset="0"/>
            </a:endParaRPr>
          </a:p>
          <a:p>
            <a:pPr eaLnBrk="1" hangingPunct="1">
              <a:spcBef>
                <a:spcPct val="50000"/>
              </a:spcBef>
            </a:pPr>
            <a:endParaRPr lang="cs-CZ" altLang="cs-CZ" sz="2700">
              <a:latin typeface="Times New Roman" pitchFamily="18" charset="0"/>
              <a:cs typeface="Arial" pitchFamily="34" charset="0"/>
            </a:endParaRPr>
          </a:p>
          <a:p>
            <a:pPr eaLnBrk="1" hangingPunct="1">
              <a:spcBef>
                <a:spcPct val="50000"/>
              </a:spcBef>
            </a:pPr>
            <a:endParaRPr lang="cs-CZ" altLang="cs-CZ" sz="2700">
              <a:latin typeface="Times New Roman" pitchFamily="18" charset="0"/>
              <a:cs typeface="Arial" pitchFamily="34" charset="0"/>
            </a:endParaRPr>
          </a:p>
          <a:p>
            <a:pPr eaLnBrk="1" hangingPunct="1">
              <a:spcBef>
                <a:spcPct val="50000"/>
              </a:spcBef>
            </a:pPr>
            <a:endParaRPr lang="cs-CZ" altLang="cs-CZ" sz="2700">
              <a:latin typeface="Times New Roman" pitchFamily="18" charset="0"/>
              <a:cs typeface="Arial" pitchFamily="34" charset="0"/>
            </a:endParaRPr>
          </a:p>
          <a:p>
            <a:pPr eaLnBrk="1" hangingPunct="1">
              <a:spcBef>
                <a:spcPct val="50000"/>
              </a:spcBef>
            </a:pPr>
            <a:endParaRPr lang="cs-CZ" altLang="cs-CZ" sz="2700">
              <a:latin typeface="Times New Roman" pitchFamily="18" charset="0"/>
              <a:cs typeface="Arial" pitchFamily="34" charset="0"/>
            </a:endParaRPr>
          </a:p>
          <a:p>
            <a:pPr eaLnBrk="1" hangingPunct="1">
              <a:spcBef>
                <a:spcPct val="50000"/>
              </a:spcBef>
            </a:pPr>
            <a:endParaRPr lang="cs-CZ" altLang="cs-CZ" sz="2700">
              <a:latin typeface="Times New Roman" pitchFamily="18" charset="0"/>
              <a:cs typeface="Arial" pitchFamily="34" charset="0"/>
            </a:endParaRPr>
          </a:p>
        </p:txBody>
      </p:sp>
      <p:sp>
        <p:nvSpPr>
          <p:cNvPr id="27652" name="Text Box 30"/>
          <p:cNvSpPr txBox="1">
            <a:spLocks noChangeArrowheads="1"/>
          </p:cNvSpPr>
          <p:nvPr/>
        </p:nvSpPr>
        <p:spPr bwMode="auto">
          <a:xfrm>
            <a:off x="5751513" y="2717800"/>
            <a:ext cx="3116262" cy="13573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4291" tIns="32146" rIns="64291" bIns="32146">
            <a:spAutoFit/>
          </a:bodyPr>
          <a:lstStyle>
            <a:lvl1pPr defTabSz="642938"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642938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642938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642938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642938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>
              <a:spcBef>
                <a:spcPct val="20000"/>
              </a:spcBef>
              <a:buClr>
                <a:srgbClr val="FF9900"/>
              </a:buClr>
            </a:pPr>
            <a:r>
              <a:rPr lang="cs-CZ" altLang="cs-CZ" sz="2800" b="1">
                <a:solidFill>
                  <a:srgbClr val="FF0000"/>
                </a:solidFill>
                <a:latin typeface="Arial" pitchFamily="34" charset="0"/>
              </a:rPr>
              <a:t>1.4 – determination of potentials</a:t>
            </a:r>
          </a:p>
        </p:txBody>
      </p:sp>
      <p:sp>
        <p:nvSpPr>
          <p:cNvPr id="24" name="Text Box 21"/>
          <p:cNvSpPr txBox="1">
            <a:spLocks noChangeArrowheads="1"/>
          </p:cNvSpPr>
          <p:nvPr/>
        </p:nvSpPr>
        <p:spPr bwMode="auto">
          <a:xfrm>
            <a:off x="3367088" y="2209800"/>
            <a:ext cx="595312" cy="4106863"/>
          </a:xfrm>
          <a:prstGeom prst="rect">
            <a:avLst/>
          </a:prstGeom>
          <a:solidFill>
            <a:srgbClr val="FF0000">
              <a:alpha val="32000"/>
            </a:srgbClr>
          </a:solidFill>
          <a:ln w="31750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vert="eaVert" lIns="104287" tIns="52144" rIns="104287" bIns="52144">
            <a:spAutoFit/>
          </a:bodyPr>
          <a:lstStyle>
            <a:lvl1pPr defTabSz="512763">
              <a:defRPr sz="2200">
                <a:solidFill>
                  <a:srgbClr val="000000"/>
                </a:solidFill>
                <a:latin typeface="Arial" charset="0"/>
                <a:cs typeface="Arial" charset="0"/>
              </a:defRPr>
            </a:lvl1pPr>
            <a:lvl2pPr marL="847725" indent="-327025" defTabSz="512763">
              <a:defRPr sz="2200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marL="1303338" indent="-260350" defTabSz="512763">
              <a:defRPr sz="2200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marL="1825625" indent="-261938" defTabSz="512763">
              <a:defRPr sz="2200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marL="2346325" indent="-260350" defTabSz="512763">
              <a:defRPr sz="2200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2803525" indent="-260350" defTabSz="512763" fontAlgn="base" hangingPunct="0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200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3260725" indent="-260350" defTabSz="512763" fontAlgn="base" hangingPunct="0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200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3717925" indent="-260350" defTabSz="512763" fontAlgn="base" hangingPunct="0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200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4175125" indent="-260350" defTabSz="512763" fontAlgn="base" hangingPunct="0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200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 hangingPunct="1">
              <a:spcBef>
                <a:spcPct val="50000"/>
              </a:spcBef>
              <a:defRPr/>
            </a:pPr>
            <a:r>
              <a:rPr lang="en-GB" sz="2500" b="1" dirty="0" smtClean="0">
                <a:solidFill>
                  <a:srgbClr val="FF0000"/>
                </a:solidFill>
                <a:latin typeface="+mn-lt"/>
              </a:rPr>
              <a:t>Evaluation of </a:t>
            </a:r>
            <a:r>
              <a:rPr lang="cs-CZ" sz="2500" b="1" dirty="0" err="1" smtClean="0">
                <a:solidFill>
                  <a:srgbClr val="FF0000"/>
                </a:solidFill>
                <a:latin typeface="+mn-lt"/>
              </a:rPr>
              <a:t>all</a:t>
            </a:r>
            <a:r>
              <a:rPr lang="en-GB" sz="2500" b="1" dirty="0" smtClean="0">
                <a:solidFill>
                  <a:srgbClr val="FF0000"/>
                </a:solidFill>
                <a:latin typeface="+mn-lt"/>
              </a:rPr>
              <a:t> aspects</a:t>
            </a:r>
          </a:p>
        </p:txBody>
      </p:sp>
      <p:grpSp>
        <p:nvGrpSpPr>
          <p:cNvPr id="27654" name="Skupina 4"/>
          <p:cNvGrpSpPr>
            <a:grpSpLocks/>
          </p:cNvGrpSpPr>
          <p:nvPr/>
        </p:nvGrpSpPr>
        <p:grpSpPr bwMode="auto">
          <a:xfrm>
            <a:off x="1516063" y="2143125"/>
            <a:ext cx="4248150" cy="4089400"/>
            <a:chOff x="210362" y="2159001"/>
            <a:chExt cx="4248150" cy="4089400"/>
          </a:xfrm>
        </p:grpSpPr>
        <p:grpSp>
          <p:nvGrpSpPr>
            <p:cNvPr id="27655" name="Group 5"/>
            <p:cNvGrpSpPr>
              <a:grpSpLocks/>
            </p:cNvGrpSpPr>
            <p:nvPr/>
          </p:nvGrpSpPr>
          <p:grpSpPr bwMode="auto">
            <a:xfrm>
              <a:off x="210362" y="2159001"/>
              <a:ext cx="4248150" cy="4089400"/>
              <a:chOff x="1837" y="1480"/>
              <a:chExt cx="2240" cy="2349"/>
            </a:xfrm>
          </p:grpSpPr>
          <p:sp>
            <p:nvSpPr>
              <p:cNvPr id="27662" name="Line 6"/>
              <p:cNvSpPr>
                <a:spLocks noChangeShapeType="1"/>
              </p:cNvSpPr>
              <p:nvPr/>
            </p:nvSpPr>
            <p:spPr bwMode="auto">
              <a:xfrm flipH="1">
                <a:off x="1836" y="1480"/>
                <a:ext cx="1117" cy="2340"/>
              </a:xfrm>
              <a:prstGeom prst="line">
                <a:avLst/>
              </a:prstGeom>
              <a:noFill/>
              <a:ln w="25560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27663" name="Line 7"/>
              <p:cNvSpPr>
                <a:spLocks noChangeShapeType="1"/>
              </p:cNvSpPr>
              <p:nvPr/>
            </p:nvSpPr>
            <p:spPr bwMode="auto">
              <a:xfrm>
                <a:off x="2970" y="1501"/>
                <a:ext cx="1108" cy="2328"/>
              </a:xfrm>
              <a:prstGeom prst="line">
                <a:avLst/>
              </a:prstGeom>
              <a:noFill/>
              <a:ln w="25560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27664" name="Line 8"/>
              <p:cNvSpPr>
                <a:spLocks noChangeShapeType="1"/>
              </p:cNvSpPr>
              <p:nvPr/>
            </p:nvSpPr>
            <p:spPr bwMode="auto">
              <a:xfrm>
                <a:off x="1853" y="3820"/>
                <a:ext cx="2217" cy="1"/>
              </a:xfrm>
              <a:prstGeom prst="line">
                <a:avLst/>
              </a:prstGeom>
              <a:noFill/>
              <a:ln w="25560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27665" name="Line 9"/>
              <p:cNvSpPr>
                <a:spLocks noChangeShapeType="1"/>
              </p:cNvSpPr>
              <p:nvPr/>
            </p:nvSpPr>
            <p:spPr bwMode="auto">
              <a:xfrm>
                <a:off x="2001" y="3468"/>
                <a:ext cx="1911" cy="1"/>
              </a:xfrm>
              <a:prstGeom prst="line">
                <a:avLst/>
              </a:prstGeom>
              <a:noFill/>
              <a:ln w="25560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27666" name="Line 10"/>
              <p:cNvSpPr>
                <a:spLocks noChangeShapeType="1"/>
              </p:cNvSpPr>
              <p:nvPr/>
            </p:nvSpPr>
            <p:spPr bwMode="auto">
              <a:xfrm>
                <a:off x="2185" y="3119"/>
                <a:ext cx="1545" cy="1"/>
              </a:xfrm>
              <a:prstGeom prst="line">
                <a:avLst/>
              </a:prstGeom>
              <a:noFill/>
              <a:ln w="25560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27667" name="Line 11"/>
              <p:cNvSpPr>
                <a:spLocks noChangeShapeType="1"/>
              </p:cNvSpPr>
              <p:nvPr/>
            </p:nvSpPr>
            <p:spPr bwMode="auto">
              <a:xfrm>
                <a:off x="2351" y="2745"/>
                <a:ext cx="1220" cy="1"/>
              </a:xfrm>
              <a:prstGeom prst="line">
                <a:avLst/>
              </a:prstGeom>
              <a:noFill/>
              <a:ln w="25560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27668" name="Line 12"/>
              <p:cNvSpPr>
                <a:spLocks noChangeShapeType="1"/>
              </p:cNvSpPr>
              <p:nvPr/>
            </p:nvSpPr>
            <p:spPr bwMode="auto">
              <a:xfrm>
                <a:off x="2533" y="2396"/>
                <a:ext cx="857" cy="1"/>
              </a:xfrm>
              <a:prstGeom prst="line">
                <a:avLst/>
              </a:prstGeom>
              <a:noFill/>
              <a:ln w="25560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27669" name="Line 13"/>
              <p:cNvSpPr>
                <a:spLocks noChangeShapeType="1"/>
              </p:cNvSpPr>
              <p:nvPr/>
            </p:nvSpPr>
            <p:spPr bwMode="auto">
              <a:xfrm>
                <a:off x="2699" y="2034"/>
                <a:ext cx="524" cy="1"/>
              </a:xfrm>
              <a:prstGeom prst="line">
                <a:avLst/>
              </a:prstGeom>
              <a:noFill/>
              <a:ln w="25560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</p:grpSp>
        <p:sp>
          <p:nvSpPr>
            <p:cNvPr id="27656" name="Text Box 15"/>
            <p:cNvSpPr txBox="1">
              <a:spLocks noChangeArrowheads="1"/>
            </p:cNvSpPr>
            <p:nvPr/>
          </p:nvSpPr>
          <p:spPr bwMode="auto">
            <a:xfrm>
              <a:off x="1418430" y="4498785"/>
              <a:ext cx="1849083" cy="3708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68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1pPr>
              <a:lvl2pPr marL="742950" indent="-28575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2pPr>
              <a:lvl3pPr marL="1143000" indent="-22860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3pPr>
              <a:lvl4pPr marL="1600200" indent="-22860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4pPr>
              <a:lvl5pPr marL="2057400" indent="-22860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9pPr>
            </a:lstStyle>
            <a:p>
              <a:pPr algn="ctr" eaLnBrk="1" hangingPunct="1">
                <a:spcBef>
                  <a:spcPts val="1125"/>
                </a:spcBef>
                <a:buFont typeface="Verdana" pitchFamily="34" charset="0"/>
                <a:buNone/>
              </a:pPr>
              <a:r>
                <a:rPr lang="en-GB" altLang="cs-CZ" sz="1800">
                  <a:solidFill>
                    <a:srgbClr val="000000"/>
                  </a:solidFill>
                  <a:latin typeface="Verdana" pitchFamily="34" charset="0"/>
                  <a:cs typeface="Arial" pitchFamily="34" charset="0"/>
                </a:rPr>
                <a:t>STRATEG</a:t>
              </a:r>
              <a:r>
                <a:rPr lang="cs-CZ" altLang="cs-CZ" sz="1800">
                  <a:solidFill>
                    <a:srgbClr val="000000"/>
                  </a:solidFill>
                  <a:latin typeface="Verdana" pitchFamily="34" charset="0"/>
                  <a:cs typeface="Arial" pitchFamily="34" charset="0"/>
                </a:rPr>
                <a:t>Y</a:t>
              </a:r>
              <a:endParaRPr lang="en-GB" altLang="cs-CZ" sz="1800">
                <a:solidFill>
                  <a:srgbClr val="000000"/>
                </a:solidFill>
                <a:latin typeface="Verdana" pitchFamily="34" charset="0"/>
                <a:cs typeface="Arial" pitchFamily="34" charset="0"/>
              </a:endParaRPr>
            </a:p>
          </p:txBody>
        </p:sp>
        <p:sp>
          <p:nvSpPr>
            <p:cNvPr id="27657" name="Text Box 16"/>
            <p:cNvSpPr txBox="1">
              <a:spLocks noChangeArrowheads="1"/>
            </p:cNvSpPr>
            <p:nvPr/>
          </p:nvSpPr>
          <p:spPr bwMode="auto">
            <a:xfrm>
              <a:off x="667417" y="5139441"/>
              <a:ext cx="3322660" cy="3708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68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1pPr>
              <a:lvl2pPr marL="742950" indent="-28575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2pPr>
              <a:lvl3pPr marL="1143000" indent="-22860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3pPr>
              <a:lvl4pPr marL="1600200" indent="-22860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4pPr>
              <a:lvl5pPr marL="2057400" indent="-22860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9pPr>
            </a:lstStyle>
            <a:p>
              <a:pPr algn="ctr" eaLnBrk="1" hangingPunct="1">
                <a:spcBef>
                  <a:spcPts val="1125"/>
                </a:spcBef>
                <a:buFont typeface="Verdana" pitchFamily="34" charset="0"/>
                <a:buNone/>
              </a:pPr>
              <a:r>
                <a:rPr lang="cs-CZ" altLang="cs-CZ" sz="1800">
                  <a:solidFill>
                    <a:srgbClr val="000000"/>
                  </a:solidFill>
                  <a:latin typeface="Verdana" pitchFamily="34" charset="0"/>
                  <a:cs typeface="Arial" pitchFamily="34" charset="0"/>
                </a:rPr>
                <a:t>VISION AND OBJECTIVES</a:t>
              </a:r>
              <a:endParaRPr lang="en-GB" altLang="cs-CZ" sz="1800">
                <a:solidFill>
                  <a:srgbClr val="000000"/>
                </a:solidFill>
                <a:latin typeface="Verdana" pitchFamily="34" charset="0"/>
                <a:cs typeface="Arial" pitchFamily="34" charset="0"/>
              </a:endParaRPr>
            </a:p>
          </p:txBody>
        </p:sp>
        <p:sp>
          <p:nvSpPr>
            <p:cNvPr id="27658" name="Text Box 17"/>
            <p:cNvSpPr txBox="1">
              <a:spLocks noChangeArrowheads="1"/>
            </p:cNvSpPr>
            <p:nvPr/>
          </p:nvSpPr>
          <p:spPr bwMode="auto">
            <a:xfrm>
              <a:off x="771725" y="3913839"/>
              <a:ext cx="3218353" cy="3708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68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1pPr>
              <a:lvl2pPr marL="742950" indent="-28575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2pPr>
              <a:lvl3pPr marL="1143000" indent="-22860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3pPr>
              <a:lvl4pPr marL="1600200" indent="-22860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4pPr>
              <a:lvl5pPr marL="2057400" indent="-22860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9pPr>
            </a:lstStyle>
            <a:p>
              <a:pPr algn="ctr" eaLnBrk="1" hangingPunct="1">
                <a:spcBef>
                  <a:spcPts val="1125"/>
                </a:spcBef>
                <a:buFont typeface="Verdana" pitchFamily="34" charset="0"/>
                <a:buNone/>
              </a:pPr>
              <a:r>
                <a:rPr lang="cs-CZ" altLang="cs-CZ" sz="1800">
                  <a:solidFill>
                    <a:srgbClr val="000000"/>
                  </a:solidFill>
                  <a:latin typeface="Verdana" pitchFamily="34" charset="0"/>
                  <a:cs typeface="Arial" pitchFamily="34" charset="0"/>
                </a:rPr>
                <a:t>MANAGEMENT SYSTEM</a:t>
              </a:r>
              <a:endParaRPr lang="en-GB" altLang="cs-CZ" sz="1800">
                <a:solidFill>
                  <a:srgbClr val="000000"/>
                </a:solidFill>
                <a:latin typeface="Verdana" pitchFamily="34" charset="0"/>
                <a:cs typeface="Arial" pitchFamily="34" charset="0"/>
              </a:endParaRPr>
            </a:p>
          </p:txBody>
        </p:sp>
        <p:sp>
          <p:nvSpPr>
            <p:cNvPr id="27659" name="Text Box 18"/>
            <p:cNvSpPr txBox="1">
              <a:spLocks noChangeArrowheads="1"/>
            </p:cNvSpPr>
            <p:nvPr/>
          </p:nvSpPr>
          <p:spPr bwMode="auto">
            <a:xfrm>
              <a:off x="1120680" y="3245329"/>
              <a:ext cx="2457858" cy="3708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68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1pPr>
              <a:lvl2pPr marL="742950" indent="-28575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2pPr>
              <a:lvl3pPr marL="1143000" indent="-22860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3pPr>
              <a:lvl4pPr marL="1600200" indent="-22860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4pPr>
              <a:lvl5pPr marL="2057400" indent="-22860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9pPr>
            </a:lstStyle>
            <a:p>
              <a:pPr algn="ctr" eaLnBrk="1" hangingPunct="1">
                <a:spcBef>
                  <a:spcPts val="1125"/>
                </a:spcBef>
                <a:buFont typeface="Verdana" pitchFamily="34" charset="0"/>
                <a:buNone/>
              </a:pPr>
              <a:r>
                <a:rPr lang="cs-CZ" altLang="cs-CZ" sz="1800">
                  <a:solidFill>
                    <a:srgbClr val="000000"/>
                  </a:solidFill>
                  <a:latin typeface="Verdana" pitchFamily="34" charset="0"/>
                  <a:cs typeface="Arial" pitchFamily="34" charset="0"/>
                </a:rPr>
                <a:t>PRODUCTION</a:t>
              </a:r>
              <a:endParaRPr lang="en-GB" altLang="cs-CZ" sz="1800">
                <a:solidFill>
                  <a:srgbClr val="000000"/>
                </a:solidFill>
                <a:latin typeface="Verdana" pitchFamily="34" charset="0"/>
                <a:cs typeface="Arial" pitchFamily="34" charset="0"/>
              </a:endParaRPr>
            </a:p>
          </p:txBody>
        </p:sp>
        <p:sp>
          <p:nvSpPr>
            <p:cNvPr id="27660" name="Text Box 19"/>
            <p:cNvSpPr txBox="1">
              <a:spLocks noChangeArrowheads="1"/>
            </p:cNvSpPr>
            <p:nvPr/>
          </p:nvSpPr>
          <p:spPr bwMode="auto">
            <a:xfrm>
              <a:off x="1418430" y="2660383"/>
              <a:ext cx="1849083" cy="3708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68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1pPr>
              <a:lvl2pPr marL="742950" indent="-28575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2pPr>
              <a:lvl3pPr marL="1143000" indent="-22860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3pPr>
              <a:lvl4pPr marL="1600200" indent="-22860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4pPr>
              <a:lvl5pPr marL="2057400" indent="-22860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9pPr>
            </a:lstStyle>
            <a:p>
              <a:pPr algn="ctr" eaLnBrk="1" hangingPunct="1">
                <a:spcBef>
                  <a:spcPts val="1125"/>
                </a:spcBef>
                <a:buFont typeface="Verdana" pitchFamily="34" charset="0"/>
                <a:buNone/>
              </a:pPr>
              <a:r>
                <a:rPr lang="en-GB" altLang="cs-CZ" sz="1800">
                  <a:solidFill>
                    <a:srgbClr val="000000"/>
                  </a:solidFill>
                  <a:latin typeface="Verdana" pitchFamily="34" charset="0"/>
                  <a:cs typeface="Arial" pitchFamily="34" charset="0"/>
                </a:rPr>
                <a:t>PRODU</a:t>
              </a:r>
              <a:r>
                <a:rPr lang="cs-CZ" altLang="cs-CZ" sz="1800">
                  <a:solidFill>
                    <a:srgbClr val="000000"/>
                  </a:solidFill>
                  <a:latin typeface="Verdana" pitchFamily="34" charset="0"/>
                  <a:cs typeface="Arial" pitchFamily="34" charset="0"/>
                </a:rPr>
                <a:t>CTS</a:t>
              </a:r>
              <a:endParaRPr lang="en-GB" altLang="cs-CZ" sz="1800">
                <a:solidFill>
                  <a:srgbClr val="000000"/>
                </a:solidFill>
                <a:latin typeface="Verdana" pitchFamily="34" charset="0"/>
                <a:cs typeface="Arial" pitchFamily="34" charset="0"/>
              </a:endParaRPr>
            </a:p>
          </p:txBody>
        </p:sp>
        <p:sp>
          <p:nvSpPr>
            <p:cNvPr id="27661" name="Text Box 16"/>
            <p:cNvSpPr txBox="1">
              <a:spLocks noChangeArrowheads="1"/>
            </p:cNvSpPr>
            <p:nvPr/>
          </p:nvSpPr>
          <p:spPr bwMode="auto">
            <a:xfrm>
              <a:off x="521387" y="5720466"/>
              <a:ext cx="3624203" cy="3715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68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1pPr>
              <a:lvl2pPr marL="742950" indent="-28575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2pPr>
              <a:lvl3pPr marL="1143000" indent="-22860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3pPr>
              <a:lvl4pPr marL="1600200" indent="-22860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4pPr>
              <a:lvl5pPr marL="2057400" indent="-22860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9pPr>
            </a:lstStyle>
            <a:p>
              <a:pPr algn="ctr" eaLnBrk="1" hangingPunct="1">
                <a:spcBef>
                  <a:spcPts val="1125"/>
                </a:spcBef>
                <a:buFont typeface="Verdana" pitchFamily="34" charset="0"/>
                <a:buNone/>
              </a:pPr>
              <a:r>
                <a:rPr lang="cs-CZ" altLang="cs-CZ" sz="1800">
                  <a:solidFill>
                    <a:srgbClr val="000000"/>
                  </a:solidFill>
                  <a:latin typeface="Verdana" pitchFamily="34" charset="0"/>
                  <a:cs typeface="Arial" pitchFamily="34" charset="0"/>
                </a:rPr>
                <a:t>STAKEHOLDERS INTERESTS</a:t>
              </a:r>
              <a:endParaRPr lang="en-GB" altLang="cs-CZ" sz="1800">
                <a:solidFill>
                  <a:srgbClr val="000000"/>
                </a:solidFill>
                <a:latin typeface="Verdana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2800" smtClean="0"/>
              <a:t>Evaluation of all potential aspects within 1.4</a:t>
            </a:r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</p:nvPr>
        </p:nvGraphicFramePr>
        <p:xfrm>
          <a:off x="542261" y="2105246"/>
          <a:ext cx="7645004" cy="3241855"/>
        </p:xfrm>
        <a:graphic>
          <a:graphicData uri="http://schemas.openxmlformats.org/drawingml/2006/table">
            <a:tbl>
              <a:tblPr firstRow="1" firstCol="1" bandRow="1"/>
              <a:tblGrid>
                <a:gridCol w="373924"/>
                <a:gridCol w="1091661"/>
                <a:gridCol w="121017"/>
                <a:gridCol w="1488692"/>
                <a:gridCol w="1885723"/>
                <a:gridCol w="1885723"/>
                <a:gridCol w="798264"/>
              </a:tblGrid>
              <a:tr h="578429">
                <a:tc gridSpan="7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cs-CZ" sz="12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 i="1" dirty="0">
                          <a:effectLst/>
                          <a:latin typeface="Arial"/>
                          <a:ea typeface="Times New Roman"/>
                        </a:rPr>
                        <a:t>Number of aspect        Title of aspect</a:t>
                      </a:r>
                      <a:endParaRPr lang="cs-CZ" sz="12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228600">
                        <a:spcAft>
                          <a:spcPts val="0"/>
                        </a:spcAft>
                      </a:pPr>
                      <a:r>
                        <a:rPr lang="en-GB" sz="1100" b="1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cs-CZ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55977">
                <a:tc gridSpan="7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6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cs-CZ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1679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900" b="1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NA</a:t>
                      </a:r>
                      <a:endParaRPr lang="cs-CZ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b="1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Absence</a:t>
                      </a:r>
                      <a:endParaRPr lang="cs-CZ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b="1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Preparation</a:t>
                      </a:r>
                      <a:endParaRPr lang="cs-CZ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b="1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Integration</a:t>
                      </a:r>
                      <a:endParaRPr lang="cs-CZ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b="1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Proaction </a:t>
                      </a:r>
                      <a:endParaRPr lang="cs-CZ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b="1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WEIGHT</a:t>
                      </a:r>
                      <a:endParaRPr lang="cs-CZ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15360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b="1"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cs-CZ" sz="10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b="1"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cs-CZ" sz="10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Arial"/>
                          <a:ea typeface="Times New Roman"/>
                        </a:rPr>
                        <a:t>0</a:t>
                      </a:r>
                      <a:endParaRPr lang="cs-CZ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Arial"/>
                          <a:ea typeface="Times New Roman"/>
                        </a:rPr>
                        <a:t>First level of addressing aspect – there is no any action</a:t>
                      </a:r>
                      <a:endParaRPr lang="cs-CZ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Enterprise is preparing an action to address given aspect</a:t>
                      </a:r>
                      <a:endParaRPr lang="cs-CZ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Enterprise address given aspect on a standard basis</a:t>
                      </a:r>
                      <a:endParaRPr lang="cs-CZ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Enterprise address given aspect in proactive way</a:t>
                      </a:r>
                      <a:endParaRPr lang="cs-CZ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5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cs-CZ" sz="105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Times New Roman"/>
                          <a:ea typeface="Times New Roman"/>
                        </a:rPr>
                        <a:t>A</a:t>
                      </a:r>
                      <a:endParaRPr lang="cs-CZ" sz="105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6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cs-CZ" sz="105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Times New Roman"/>
                          <a:ea typeface="Times New Roman"/>
                        </a:rPr>
                        <a:t>B</a:t>
                      </a:r>
                      <a:endParaRPr lang="cs-CZ" sz="105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5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cs-CZ" sz="105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Times New Roman"/>
                          <a:ea typeface="Times New Roman"/>
                        </a:rPr>
                        <a:t>C</a:t>
                      </a:r>
                      <a:endParaRPr lang="cs-CZ" sz="105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1226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Arial"/>
                          <a:ea typeface="Times New Roman"/>
                        </a:rPr>
                        <a:t>1</a:t>
                      </a:r>
                      <a:endParaRPr lang="cs-CZ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Arial"/>
                          <a:ea typeface="Times New Roman"/>
                        </a:rPr>
                        <a:t>2</a:t>
                      </a:r>
                      <a:endParaRPr lang="cs-CZ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Arial"/>
                          <a:ea typeface="Times New Roman"/>
                        </a:rPr>
                        <a:t>3</a:t>
                      </a:r>
                      <a:endParaRPr lang="cs-CZ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Arial"/>
                          <a:ea typeface="Times New Roman"/>
                        </a:rPr>
                        <a:t>4</a:t>
                      </a:r>
                      <a:endParaRPr lang="cs-CZ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highlight>
                            <a:srgbClr val="D3D3D3"/>
                          </a:highlight>
                          <a:latin typeface="Arial"/>
                          <a:ea typeface="Times New Roman"/>
                        </a:rPr>
                        <a:t> </a:t>
                      </a:r>
                      <a:endParaRPr lang="cs-CZ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</a:tr>
              <a:tr h="55977">
                <a:tc gridSpan="7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582420" algn="l"/>
                        </a:tabLst>
                      </a:pPr>
                      <a:r>
                        <a:rPr lang="en-GB" sz="300"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cs-CZ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223908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Arial"/>
                          <a:ea typeface="Times New Roman"/>
                        </a:rPr>
                        <a:t>Source</a:t>
                      </a:r>
                      <a:endParaRPr lang="cs-CZ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100" i="1" dirty="0" smtClean="0">
                          <a:effectLst/>
                          <a:latin typeface="Arial"/>
                          <a:ea typeface="Times New Roman"/>
                        </a:rPr>
                        <a:t>Source</a:t>
                      </a:r>
                      <a:r>
                        <a:rPr lang="cs-CZ" sz="1100" i="1" baseline="0" dirty="0" smtClean="0">
                          <a:effectLst/>
                          <a:latin typeface="Arial"/>
                          <a:ea typeface="Times New Roman"/>
                        </a:rPr>
                        <a:t> </a:t>
                      </a:r>
                      <a:r>
                        <a:rPr lang="cs-CZ" sz="1100" i="1" baseline="0" dirty="0" err="1" smtClean="0">
                          <a:effectLst/>
                          <a:latin typeface="Arial"/>
                          <a:ea typeface="Times New Roman"/>
                        </a:rPr>
                        <a:t>of</a:t>
                      </a:r>
                      <a:r>
                        <a:rPr lang="cs-CZ" sz="1100" i="1" baseline="0" dirty="0" smtClean="0">
                          <a:effectLst/>
                          <a:latin typeface="Arial"/>
                          <a:ea typeface="Times New Roman"/>
                        </a:rPr>
                        <a:t> </a:t>
                      </a:r>
                      <a:r>
                        <a:rPr lang="cs-CZ" sz="1100" i="1" baseline="0" dirty="0" err="1" smtClean="0">
                          <a:effectLst/>
                          <a:latin typeface="Arial"/>
                          <a:ea typeface="Times New Roman"/>
                        </a:rPr>
                        <a:t>information</a:t>
                      </a:r>
                      <a:r>
                        <a:rPr lang="cs-CZ" sz="1100" i="1" baseline="0" dirty="0" smtClean="0">
                          <a:effectLst/>
                          <a:latin typeface="Arial"/>
                          <a:ea typeface="Times New Roman"/>
                        </a:rPr>
                        <a:t> </a:t>
                      </a:r>
                      <a:r>
                        <a:rPr lang="cs-CZ" sz="1100" i="1" baseline="0" dirty="0" err="1" smtClean="0">
                          <a:effectLst/>
                          <a:latin typeface="Arial"/>
                          <a:ea typeface="Times New Roman"/>
                        </a:rPr>
                        <a:t>for</a:t>
                      </a:r>
                      <a:r>
                        <a:rPr lang="cs-CZ" sz="1100" i="1" baseline="0" dirty="0" smtClean="0">
                          <a:effectLst/>
                          <a:latin typeface="Arial"/>
                          <a:ea typeface="Times New Roman"/>
                        </a:rPr>
                        <a:t> </a:t>
                      </a:r>
                      <a:r>
                        <a:rPr lang="cs-CZ" sz="1100" i="1" baseline="0" dirty="0" err="1" smtClean="0">
                          <a:effectLst/>
                          <a:latin typeface="Arial"/>
                          <a:ea typeface="Times New Roman"/>
                        </a:rPr>
                        <a:t>evaluating</a:t>
                      </a:r>
                      <a:r>
                        <a:rPr lang="cs-CZ" sz="1100" i="1" baseline="0" dirty="0" smtClean="0">
                          <a:effectLst/>
                          <a:latin typeface="Arial"/>
                          <a:ea typeface="Times New Roman"/>
                        </a:rPr>
                        <a:t> </a:t>
                      </a:r>
                      <a:r>
                        <a:rPr lang="cs-CZ" sz="1100" i="1" baseline="0" dirty="0" err="1" smtClean="0">
                          <a:effectLst/>
                          <a:latin typeface="Arial"/>
                          <a:ea typeface="Times New Roman"/>
                        </a:rPr>
                        <a:t>the</a:t>
                      </a:r>
                      <a:r>
                        <a:rPr lang="cs-CZ" sz="1100" i="1" baseline="0" dirty="0" smtClean="0">
                          <a:effectLst/>
                          <a:latin typeface="Arial"/>
                          <a:ea typeface="Times New Roman"/>
                        </a:rPr>
                        <a:t> </a:t>
                      </a:r>
                      <a:r>
                        <a:rPr lang="cs-CZ" sz="1100" i="1" baseline="0" dirty="0" err="1" smtClean="0">
                          <a:effectLst/>
                          <a:latin typeface="Arial"/>
                          <a:ea typeface="Times New Roman"/>
                        </a:rPr>
                        <a:t>aspect</a:t>
                      </a:r>
                      <a:endParaRPr lang="cs-CZ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223908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Arial"/>
                          <a:ea typeface="Times New Roman"/>
                        </a:rPr>
                        <a:t>Remark</a:t>
                      </a:r>
                      <a:endParaRPr lang="cs-CZ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 i="1">
                          <a:effectLst/>
                          <a:latin typeface="Arial"/>
                          <a:ea typeface="Times New Roman"/>
                        </a:rPr>
                        <a:t>Any more detailed specification needed</a:t>
                      </a:r>
                      <a:endParaRPr lang="cs-CZ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55977">
                <a:tc gridSpan="7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600"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cs-CZ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167931">
                <a:tc gridSpan="7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 b="1" dirty="0">
                          <a:effectLst/>
                          <a:latin typeface="Arial"/>
                          <a:ea typeface="Times New Roman"/>
                        </a:rPr>
                        <a:t>APPLICATIONS</a:t>
                      </a:r>
                      <a:endParaRPr lang="cs-CZ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186590">
                <a:tc gridSpan="7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i="1" dirty="0">
                          <a:effectLst/>
                          <a:latin typeface="Arial"/>
                          <a:ea typeface="Times New Roman"/>
                        </a:rPr>
                        <a:t>List of intervention tools suitable for given aspect</a:t>
                      </a:r>
                      <a:endParaRPr lang="cs-CZ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extovéPole 5"/>
          <p:cNvSpPr txBox="1"/>
          <p:nvPr/>
        </p:nvSpPr>
        <p:spPr>
          <a:xfrm>
            <a:off x="457200" y="5465763"/>
            <a:ext cx="7720013" cy="6461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cs-CZ" sz="1800" b="1" dirty="0" err="1">
                <a:solidFill>
                  <a:srgbClr val="FF0000"/>
                </a:solidFill>
                <a:latin typeface="+mn-lt"/>
              </a:rPr>
              <a:t>High</a:t>
            </a:r>
            <a:r>
              <a:rPr lang="cs-CZ" sz="1800" b="1" dirty="0">
                <a:solidFill>
                  <a:srgbClr val="FF0000"/>
                </a:solidFill>
                <a:latin typeface="+mn-lt"/>
              </a:rPr>
              <a:t> </a:t>
            </a:r>
            <a:r>
              <a:rPr lang="cs-CZ" sz="1800" b="1" dirty="0" err="1">
                <a:solidFill>
                  <a:srgbClr val="FF0000"/>
                </a:solidFill>
                <a:latin typeface="+mn-lt"/>
              </a:rPr>
              <a:t>importance</a:t>
            </a:r>
            <a:r>
              <a:rPr lang="cs-CZ" sz="1800" dirty="0">
                <a:solidFill>
                  <a:srgbClr val="FF0000"/>
                </a:solidFill>
                <a:latin typeface="+mn-lt"/>
              </a:rPr>
              <a:t> (A,B) </a:t>
            </a:r>
            <a:r>
              <a:rPr lang="cs-CZ" sz="1800" b="1" dirty="0">
                <a:solidFill>
                  <a:srgbClr val="FF0000"/>
                </a:solidFill>
                <a:latin typeface="+mn-lt"/>
              </a:rPr>
              <a:t>+ </a:t>
            </a:r>
            <a:r>
              <a:rPr lang="cs-CZ" sz="1800" b="1" dirty="0" err="1">
                <a:solidFill>
                  <a:srgbClr val="FF0000"/>
                </a:solidFill>
                <a:latin typeface="+mn-lt"/>
              </a:rPr>
              <a:t>high</a:t>
            </a:r>
            <a:r>
              <a:rPr lang="cs-CZ" sz="1800" b="1" dirty="0">
                <a:solidFill>
                  <a:srgbClr val="FF0000"/>
                </a:solidFill>
                <a:latin typeface="+mn-lt"/>
              </a:rPr>
              <a:t> </a:t>
            </a:r>
            <a:r>
              <a:rPr lang="cs-CZ" sz="1800" b="1" dirty="0" err="1">
                <a:solidFill>
                  <a:srgbClr val="FF0000"/>
                </a:solidFill>
                <a:latin typeface="+mn-lt"/>
              </a:rPr>
              <a:t>potential</a:t>
            </a:r>
            <a:r>
              <a:rPr lang="cs-CZ" sz="1800" dirty="0">
                <a:solidFill>
                  <a:srgbClr val="FF0000"/>
                </a:solidFill>
                <a:latin typeface="+mn-lt"/>
              </a:rPr>
              <a:t> (1-3 - </a:t>
            </a:r>
            <a:r>
              <a:rPr lang="cs-CZ" sz="1800" dirty="0" err="1">
                <a:solidFill>
                  <a:srgbClr val="FF0000"/>
                </a:solidFill>
                <a:latin typeface="+mn-lt"/>
              </a:rPr>
              <a:t>low</a:t>
            </a:r>
            <a:r>
              <a:rPr lang="cs-CZ" sz="1800" dirty="0">
                <a:solidFill>
                  <a:srgbClr val="FF0000"/>
                </a:solidFill>
                <a:latin typeface="+mn-lt"/>
              </a:rPr>
              <a:t> </a:t>
            </a:r>
            <a:r>
              <a:rPr lang="cs-CZ" sz="1800" dirty="0" err="1">
                <a:solidFill>
                  <a:srgbClr val="FF0000"/>
                </a:solidFill>
                <a:latin typeface="+mn-lt"/>
              </a:rPr>
              <a:t>level</a:t>
            </a:r>
            <a:r>
              <a:rPr lang="cs-CZ" sz="1800" dirty="0">
                <a:solidFill>
                  <a:srgbClr val="FF0000"/>
                </a:solidFill>
                <a:latin typeface="+mn-lt"/>
              </a:rPr>
              <a:t> </a:t>
            </a:r>
            <a:r>
              <a:rPr lang="cs-CZ" sz="1800" dirty="0" err="1">
                <a:solidFill>
                  <a:srgbClr val="FF0000"/>
                </a:solidFill>
                <a:latin typeface="+mn-lt"/>
              </a:rPr>
              <a:t>of</a:t>
            </a:r>
            <a:r>
              <a:rPr lang="cs-CZ" sz="1800" dirty="0">
                <a:solidFill>
                  <a:srgbClr val="FF0000"/>
                </a:solidFill>
                <a:latin typeface="+mn-lt"/>
              </a:rPr>
              <a:t> </a:t>
            </a:r>
            <a:r>
              <a:rPr lang="cs-CZ" sz="1800" dirty="0" err="1">
                <a:solidFill>
                  <a:srgbClr val="FF0000"/>
                </a:solidFill>
                <a:latin typeface="+mn-lt"/>
              </a:rPr>
              <a:t>addressing</a:t>
            </a:r>
            <a:r>
              <a:rPr lang="cs-CZ" sz="1800" dirty="0">
                <a:solidFill>
                  <a:srgbClr val="FF0000"/>
                </a:solidFill>
                <a:latin typeface="+mn-lt"/>
              </a:rPr>
              <a:t> </a:t>
            </a:r>
            <a:r>
              <a:rPr lang="cs-CZ" sz="1800" dirty="0" err="1">
                <a:solidFill>
                  <a:srgbClr val="FF0000"/>
                </a:solidFill>
                <a:latin typeface="+mn-lt"/>
              </a:rPr>
              <a:t>aspect</a:t>
            </a:r>
            <a:r>
              <a:rPr lang="cs-CZ" sz="1800" dirty="0">
                <a:solidFill>
                  <a:srgbClr val="FF0000"/>
                </a:solidFill>
                <a:latin typeface="+mn-lt"/>
              </a:rPr>
              <a:t>) </a:t>
            </a:r>
            <a:r>
              <a:rPr lang="cs-CZ" sz="1800" b="1" dirty="0">
                <a:solidFill>
                  <a:srgbClr val="FF0000"/>
                </a:solidFill>
                <a:latin typeface="+mn-lt"/>
              </a:rPr>
              <a:t>= </a:t>
            </a:r>
            <a:r>
              <a:rPr lang="cs-CZ" sz="1800" b="1" dirty="0" err="1">
                <a:solidFill>
                  <a:srgbClr val="FF0000"/>
                </a:solidFill>
                <a:latin typeface="+mn-lt"/>
              </a:rPr>
              <a:t>aspects</a:t>
            </a:r>
            <a:r>
              <a:rPr lang="cs-CZ" sz="1800" b="1" dirty="0">
                <a:solidFill>
                  <a:srgbClr val="FF0000"/>
                </a:solidFill>
                <a:latin typeface="+mn-lt"/>
              </a:rPr>
              <a:t> </a:t>
            </a:r>
            <a:r>
              <a:rPr lang="cs-CZ" sz="1800" b="1" dirty="0" err="1">
                <a:solidFill>
                  <a:srgbClr val="FF0000"/>
                </a:solidFill>
                <a:latin typeface="+mn-lt"/>
              </a:rPr>
              <a:t>with</a:t>
            </a:r>
            <a:r>
              <a:rPr lang="cs-CZ" sz="1800" b="1" dirty="0">
                <a:solidFill>
                  <a:srgbClr val="FF0000"/>
                </a:solidFill>
                <a:latin typeface="+mn-lt"/>
              </a:rPr>
              <a:t> </a:t>
            </a:r>
            <a:r>
              <a:rPr lang="cs-CZ" sz="1800" b="1" dirty="0" err="1">
                <a:solidFill>
                  <a:srgbClr val="FF0000"/>
                </a:solidFill>
                <a:latin typeface="+mn-lt"/>
              </a:rPr>
              <a:t>possible</a:t>
            </a:r>
            <a:r>
              <a:rPr lang="cs-CZ" sz="1800" b="1" dirty="0">
                <a:solidFill>
                  <a:srgbClr val="FF0000"/>
                </a:solidFill>
                <a:latin typeface="+mn-lt"/>
              </a:rPr>
              <a:t> </a:t>
            </a:r>
            <a:r>
              <a:rPr lang="cs-CZ" sz="1800" b="1" dirty="0" err="1">
                <a:solidFill>
                  <a:srgbClr val="FF0000"/>
                </a:solidFill>
                <a:latin typeface="+mn-lt"/>
              </a:rPr>
              <a:t>potential</a:t>
            </a:r>
            <a:r>
              <a:rPr lang="cs-CZ" sz="1800" b="1" dirty="0">
                <a:solidFill>
                  <a:srgbClr val="FF0000"/>
                </a:solidFill>
                <a:latin typeface="+mn-lt"/>
              </a:rPr>
              <a:t> </a:t>
            </a:r>
            <a:r>
              <a:rPr lang="cs-CZ" sz="1800" b="1" dirty="0" err="1">
                <a:solidFill>
                  <a:srgbClr val="FF0000"/>
                </a:solidFill>
                <a:latin typeface="+mn-lt"/>
              </a:rPr>
              <a:t>for</a:t>
            </a:r>
            <a:r>
              <a:rPr lang="cs-CZ" sz="1800" b="1" dirty="0">
                <a:solidFill>
                  <a:srgbClr val="FF0000"/>
                </a:solidFill>
                <a:latin typeface="+mn-lt"/>
              </a:rPr>
              <a:t> </a:t>
            </a:r>
            <a:r>
              <a:rPr lang="cs-CZ" sz="1800" b="1" dirty="0" err="1">
                <a:solidFill>
                  <a:srgbClr val="FF0000"/>
                </a:solidFill>
                <a:latin typeface="+mn-lt"/>
              </a:rPr>
              <a:t>further</a:t>
            </a:r>
            <a:r>
              <a:rPr lang="cs-CZ" sz="1800" b="1" dirty="0">
                <a:solidFill>
                  <a:srgbClr val="FF0000"/>
                </a:solidFill>
                <a:latin typeface="+mn-lt"/>
              </a:rPr>
              <a:t> </a:t>
            </a:r>
            <a:r>
              <a:rPr lang="cs-CZ" sz="1800" b="1" dirty="0" err="1">
                <a:solidFill>
                  <a:srgbClr val="FF0000"/>
                </a:solidFill>
                <a:latin typeface="+mn-lt"/>
              </a:rPr>
              <a:t>investigation</a:t>
            </a:r>
            <a:endParaRPr lang="cs-CZ" sz="1800" b="1" dirty="0">
              <a:solidFill>
                <a:srgbClr val="FF0000"/>
              </a:solidFill>
              <a:latin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Nadpis 1"/>
          <p:cNvSpPr>
            <a:spLocks noGrp="1"/>
          </p:cNvSpPr>
          <p:nvPr>
            <p:ph type="title"/>
          </p:nvPr>
        </p:nvSpPr>
        <p:spPr>
          <a:xfrm>
            <a:off x="447675" y="1265238"/>
            <a:ext cx="8251825" cy="914400"/>
          </a:xfrm>
        </p:spPr>
        <p:txBody>
          <a:bodyPr/>
          <a:lstStyle/>
          <a:p>
            <a:pPr>
              <a:buFont typeface="Times New Roman" pitchFamily="18" charset="0"/>
              <a:buNone/>
            </a:pPr>
            <a:r>
              <a:rPr lang="cs-CZ" altLang="cs-CZ" smtClean="0">
                <a:solidFill>
                  <a:srgbClr val="003399"/>
                </a:solidFill>
              </a:rPr>
              <a:t>Output of step 1: </a:t>
            </a:r>
            <a:r>
              <a:rPr lang="en-GB" altLang="cs-CZ" smtClean="0">
                <a:solidFill>
                  <a:srgbClr val="003399"/>
                </a:solidFill>
              </a:rPr>
              <a:t>Determination of areas</a:t>
            </a:r>
            <a:r>
              <a:rPr lang="cs-CZ" altLang="cs-CZ" smtClean="0">
                <a:solidFill>
                  <a:srgbClr val="003399"/>
                </a:solidFill>
              </a:rPr>
              <a:t> with possible potential for improvement</a:t>
            </a:r>
            <a:endParaRPr lang="en-GB" altLang="cs-CZ" smtClean="0">
              <a:solidFill>
                <a:srgbClr val="003399"/>
              </a:solidFill>
            </a:endParaRPr>
          </a:p>
        </p:txBody>
      </p:sp>
      <p:grpSp>
        <p:nvGrpSpPr>
          <p:cNvPr id="29699" name="Skupina 4"/>
          <p:cNvGrpSpPr>
            <a:grpSpLocks/>
          </p:cNvGrpSpPr>
          <p:nvPr/>
        </p:nvGrpSpPr>
        <p:grpSpPr bwMode="auto">
          <a:xfrm>
            <a:off x="1516063" y="2143125"/>
            <a:ext cx="4248150" cy="4089400"/>
            <a:chOff x="210362" y="2159001"/>
            <a:chExt cx="4248150" cy="4089400"/>
          </a:xfrm>
        </p:grpSpPr>
        <p:grpSp>
          <p:nvGrpSpPr>
            <p:cNvPr id="29704" name="Group 5"/>
            <p:cNvGrpSpPr>
              <a:grpSpLocks/>
            </p:cNvGrpSpPr>
            <p:nvPr/>
          </p:nvGrpSpPr>
          <p:grpSpPr bwMode="auto">
            <a:xfrm>
              <a:off x="210362" y="2159001"/>
              <a:ext cx="4248150" cy="4089400"/>
              <a:chOff x="1837" y="1480"/>
              <a:chExt cx="2240" cy="2349"/>
            </a:xfrm>
          </p:grpSpPr>
          <p:sp>
            <p:nvSpPr>
              <p:cNvPr id="29712" name="Line 6"/>
              <p:cNvSpPr>
                <a:spLocks noChangeShapeType="1"/>
              </p:cNvSpPr>
              <p:nvPr/>
            </p:nvSpPr>
            <p:spPr bwMode="auto">
              <a:xfrm flipH="1">
                <a:off x="1836" y="1480"/>
                <a:ext cx="1117" cy="2340"/>
              </a:xfrm>
              <a:prstGeom prst="line">
                <a:avLst/>
              </a:prstGeom>
              <a:noFill/>
              <a:ln w="25560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29713" name="Line 7"/>
              <p:cNvSpPr>
                <a:spLocks noChangeShapeType="1"/>
              </p:cNvSpPr>
              <p:nvPr/>
            </p:nvSpPr>
            <p:spPr bwMode="auto">
              <a:xfrm>
                <a:off x="2970" y="1501"/>
                <a:ext cx="1108" cy="2328"/>
              </a:xfrm>
              <a:prstGeom prst="line">
                <a:avLst/>
              </a:prstGeom>
              <a:noFill/>
              <a:ln w="25560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29714" name="Line 8"/>
              <p:cNvSpPr>
                <a:spLocks noChangeShapeType="1"/>
              </p:cNvSpPr>
              <p:nvPr/>
            </p:nvSpPr>
            <p:spPr bwMode="auto">
              <a:xfrm>
                <a:off x="1853" y="3820"/>
                <a:ext cx="2217" cy="1"/>
              </a:xfrm>
              <a:prstGeom prst="line">
                <a:avLst/>
              </a:prstGeom>
              <a:noFill/>
              <a:ln w="25560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29715" name="Line 9"/>
              <p:cNvSpPr>
                <a:spLocks noChangeShapeType="1"/>
              </p:cNvSpPr>
              <p:nvPr/>
            </p:nvSpPr>
            <p:spPr bwMode="auto">
              <a:xfrm>
                <a:off x="2001" y="3468"/>
                <a:ext cx="1911" cy="1"/>
              </a:xfrm>
              <a:prstGeom prst="line">
                <a:avLst/>
              </a:prstGeom>
              <a:noFill/>
              <a:ln w="25560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29716" name="Line 10"/>
              <p:cNvSpPr>
                <a:spLocks noChangeShapeType="1"/>
              </p:cNvSpPr>
              <p:nvPr/>
            </p:nvSpPr>
            <p:spPr bwMode="auto">
              <a:xfrm>
                <a:off x="2185" y="3119"/>
                <a:ext cx="1545" cy="1"/>
              </a:xfrm>
              <a:prstGeom prst="line">
                <a:avLst/>
              </a:prstGeom>
              <a:noFill/>
              <a:ln w="25560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29717" name="Line 11"/>
              <p:cNvSpPr>
                <a:spLocks noChangeShapeType="1"/>
              </p:cNvSpPr>
              <p:nvPr/>
            </p:nvSpPr>
            <p:spPr bwMode="auto">
              <a:xfrm>
                <a:off x="2351" y="2745"/>
                <a:ext cx="1220" cy="1"/>
              </a:xfrm>
              <a:prstGeom prst="line">
                <a:avLst/>
              </a:prstGeom>
              <a:noFill/>
              <a:ln w="25560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29718" name="Line 12"/>
              <p:cNvSpPr>
                <a:spLocks noChangeShapeType="1"/>
              </p:cNvSpPr>
              <p:nvPr/>
            </p:nvSpPr>
            <p:spPr bwMode="auto">
              <a:xfrm>
                <a:off x="2533" y="2396"/>
                <a:ext cx="857" cy="1"/>
              </a:xfrm>
              <a:prstGeom prst="line">
                <a:avLst/>
              </a:prstGeom>
              <a:noFill/>
              <a:ln w="25560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29719" name="Line 13"/>
              <p:cNvSpPr>
                <a:spLocks noChangeShapeType="1"/>
              </p:cNvSpPr>
              <p:nvPr/>
            </p:nvSpPr>
            <p:spPr bwMode="auto">
              <a:xfrm>
                <a:off x="2699" y="2034"/>
                <a:ext cx="524" cy="1"/>
              </a:xfrm>
              <a:prstGeom prst="line">
                <a:avLst/>
              </a:prstGeom>
              <a:noFill/>
              <a:ln w="25560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</p:grpSp>
        <p:sp>
          <p:nvSpPr>
            <p:cNvPr id="29705" name="Text Box 15"/>
            <p:cNvSpPr txBox="1">
              <a:spLocks noChangeArrowheads="1"/>
            </p:cNvSpPr>
            <p:nvPr/>
          </p:nvSpPr>
          <p:spPr bwMode="auto">
            <a:xfrm>
              <a:off x="1418430" y="4498785"/>
              <a:ext cx="1849083" cy="3708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68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1pPr>
              <a:lvl2pPr marL="742950" indent="-28575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2pPr>
              <a:lvl3pPr marL="1143000" indent="-22860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3pPr>
              <a:lvl4pPr marL="1600200" indent="-22860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4pPr>
              <a:lvl5pPr marL="2057400" indent="-22860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9pPr>
            </a:lstStyle>
            <a:p>
              <a:pPr algn="ctr" eaLnBrk="1" hangingPunct="1">
                <a:spcBef>
                  <a:spcPts val="1125"/>
                </a:spcBef>
                <a:buFont typeface="Verdana" pitchFamily="34" charset="0"/>
                <a:buNone/>
              </a:pPr>
              <a:r>
                <a:rPr lang="en-GB" altLang="cs-CZ" sz="1800">
                  <a:solidFill>
                    <a:srgbClr val="000000"/>
                  </a:solidFill>
                  <a:latin typeface="Verdana" pitchFamily="34" charset="0"/>
                  <a:cs typeface="Arial" pitchFamily="34" charset="0"/>
                </a:rPr>
                <a:t>STRATEG</a:t>
              </a:r>
              <a:r>
                <a:rPr lang="cs-CZ" altLang="cs-CZ" sz="1800">
                  <a:solidFill>
                    <a:srgbClr val="000000"/>
                  </a:solidFill>
                  <a:latin typeface="Verdana" pitchFamily="34" charset="0"/>
                  <a:cs typeface="Arial" pitchFamily="34" charset="0"/>
                </a:rPr>
                <a:t>Y</a:t>
              </a:r>
              <a:endParaRPr lang="en-GB" altLang="cs-CZ" sz="1800">
                <a:solidFill>
                  <a:srgbClr val="000000"/>
                </a:solidFill>
                <a:latin typeface="Verdana" pitchFamily="34" charset="0"/>
                <a:cs typeface="Arial" pitchFamily="34" charset="0"/>
              </a:endParaRPr>
            </a:p>
          </p:txBody>
        </p:sp>
        <p:sp>
          <p:nvSpPr>
            <p:cNvPr id="29706" name="Text Box 16"/>
            <p:cNvSpPr txBox="1">
              <a:spLocks noChangeArrowheads="1"/>
            </p:cNvSpPr>
            <p:nvPr/>
          </p:nvSpPr>
          <p:spPr bwMode="auto">
            <a:xfrm>
              <a:off x="667417" y="5139441"/>
              <a:ext cx="3322660" cy="3708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68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1pPr>
              <a:lvl2pPr marL="742950" indent="-28575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2pPr>
              <a:lvl3pPr marL="1143000" indent="-22860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3pPr>
              <a:lvl4pPr marL="1600200" indent="-22860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4pPr>
              <a:lvl5pPr marL="2057400" indent="-22860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9pPr>
            </a:lstStyle>
            <a:p>
              <a:pPr algn="ctr" eaLnBrk="1" hangingPunct="1">
                <a:spcBef>
                  <a:spcPts val="1125"/>
                </a:spcBef>
                <a:buFont typeface="Verdana" pitchFamily="34" charset="0"/>
                <a:buNone/>
              </a:pPr>
              <a:r>
                <a:rPr lang="cs-CZ" altLang="cs-CZ" sz="1800">
                  <a:solidFill>
                    <a:srgbClr val="000000"/>
                  </a:solidFill>
                  <a:latin typeface="Verdana" pitchFamily="34" charset="0"/>
                  <a:cs typeface="Arial" pitchFamily="34" charset="0"/>
                </a:rPr>
                <a:t>VISION AND OBJECTIVES</a:t>
              </a:r>
              <a:endParaRPr lang="en-GB" altLang="cs-CZ" sz="1800">
                <a:solidFill>
                  <a:srgbClr val="000000"/>
                </a:solidFill>
                <a:latin typeface="Verdana" pitchFamily="34" charset="0"/>
                <a:cs typeface="Arial" pitchFamily="34" charset="0"/>
              </a:endParaRPr>
            </a:p>
          </p:txBody>
        </p:sp>
        <p:sp>
          <p:nvSpPr>
            <p:cNvPr id="29707" name="Text Box 17"/>
            <p:cNvSpPr txBox="1">
              <a:spLocks noChangeArrowheads="1"/>
            </p:cNvSpPr>
            <p:nvPr/>
          </p:nvSpPr>
          <p:spPr bwMode="auto">
            <a:xfrm>
              <a:off x="771725" y="3913839"/>
              <a:ext cx="3218353" cy="3708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68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1pPr>
              <a:lvl2pPr marL="742950" indent="-28575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2pPr>
              <a:lvl3pPr marL="1143000" indent="-22860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3pPr>
              <a:lvl4pPr marL="1600200" indent="-22860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4pPr>
              <a:lvl5pPr marL="2057400" indent="-22860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9pPr>
            </a:lstStyle>
            <a:p>
              <a:pPr algn="ctr" eaLnBrk="1" hangingPunct="1">
                <a:spcBef>
                  <a:spcPts val="1125"/>
                </a:spcBef>
                <a:buFont typeface="Verdana" pitchFamily="34" charset="0"/>
                <a:buNone/>
              </a:pPr>
              <a:r>
                <a:rPr lang="cs-CZ" altLang="cs-CZ" sz="1800">
                  <a:solidFill>
                    <a:srgbClr val="000000"/>
                  </a:solidFill>
                  <a:latin typeface="Verdana" pitchFamily="34" charset="0"/>
                  <a:cs typeface="Arial" pitchFamily="34" charset="0"/>
                </a:rPr>
                <a:t>MANAGEMENT SYSTEM</a:t>
              </a:r>
              <a:endParaRPr lang="en-GB" altLang="cs-CZ" sz="1800">
                <a:solidFill>
                  <a:srgbClr val="000000"/>
                </a:solidFill>
                <a:latin typeface="Verdana" pitchFamily="34" charset="0"/>
                <a:cs typeface="Arial" pitchFamily="34" charset="0"/>
              </a:endParaRPr>
            </a:p>
          </p:txBody>
        </p:sp>
        <p:sp>
          <p:nvSpPr>
            <p:cNvPr id="29708" name="Text Box 18"/>
            <p:cNvSpPr txBox="1">
              <a:spLocks noChangeArrowheads="1"/>
            </p:cNvSpPr>
            <p:nvPr/>
          </p:nvSpPr>
          <p:spPr bwMode="auto">
            <a:xfrm>
              <a:off x="1120680" y="3245329"/>
              <a:ext cx="2457858" cy="3708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68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1pPr>
              <a:lvl2pPr marL="742950" indent="-28575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2pPr>
              <a:lvl3pPr marL="1143000" indent="-22860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3pPr>
              <a:lvl4pPr marL="1600200" indent="-22860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4pPr>
              <a:lvl5pPr marL="2057400" indent="-22860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9pPr>
            </a:lstStyle>
            <a:p>
              <a:pPr algn="ctr" eaLnBrk="1" hangingPunct="1">
                <a:spcBef>
                  <a:spcPts val="1125"/>
                </a:spcBef>
                <a:buFont typeface="Verdana" pitchFamily="34" charset="0"/>
                <a:buNone/>
              </a:pPr>
              <a:r>
                <a:rPr lang="cs-CZ" altLang="cs-CZ" sz="1800">
                  <a:solidFill>
                    <a:srgbClr val="000000"/>
                  </a:solidFill>
                  <a:latin typeface="Verdana" pitchFamily="34" charset="0"/>
                  <a:cs typeface="Arial" pitchFamily="34" charset="0"/>
                </a:rPr>
                <a:t>PRODUCTION</a:t>
              </a:r>
              <a:endParaRPr lang="en-GB" altLang="cs-CZ" sz="1800">
                <a:solidFill>
                  <a:srgbClr val="000000"/>
                </a:solidFill>
                <a:latin typeface="Verdana" pitchFamily="34" charset="0"/>
                <a:cs typeface="Arial" pitchFamily="34" charset="0"/>
              </a:endParaRPr>
            </a:p>
          </p:txBody>
        </p:sp>
        <p:sp>
          <p:nvSpPr>
            <p:cNvPr id="29709" name="Text Box 19"/>
            <p:cNvSpPr txBox="1">
              <a:spLocks noChangeArrowheads="1"/>
            </p:cNvSpPr>
            <p:nvPr/>
          </p:nvSpPr>
          <p:spPr bwMode="auto">
            <a:xfrm>
              <a:off x="1418430" y="2660383"/>
              <a:ext cx="1849083" cy="3708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68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1pPr>
              <a:lvl2pPr marL="742950" indent="-28575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2pPr>
              <a:lvl3pPr marL="1143000" indent="-22860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3pPr>
              <a:lvl4pPr marL="1600200" indent="-22860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4pPr>
              <a:lvl5pPr marL="2057400" indent="-22860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9pPr>
            </a:lstStyle>
            <a:p>
              <a:pPr algn="ctr" eaLnBrk="1" hangingPunct="1">
                <a:spcBef>
                  <a:spcPts val="1125"/>
                </a:spcBef>
                <a:buFont typeface="Verdana" pitchFamily="34" charset="0"/>
                <a:buNone/>
              </a:pPr>
              <a:r>
                <a:rPr lang="en-GB" altLang="cs-CZ" sz="1800">
                  <a:solidFill>
                    <a:srgbClr val="000000"/>
                  </a:solidFill>
                  <a:latin typeface="Verdana" pitchFamily="34" charset="0"/>
                  <a:cs typeface="Arial" pitchFamily="34" charset="0"/>
                </a:rPr>
                <a:t>PRODU</a:t>
              </a:r>
              <a:r>
                <a:rPr lang="cs-CZ" altLang="cs-CZ" sz="1800">
                  <a:solidFill>
                    <a:srgbClr val="000000"/>
                  </a:solidFill>
                  <a:latin typeface="Verdana" pitchFamily="34" charset="0"/>
                  <a:cs typeface="Arial" pitchFamily="34" charset="0"/>
                </a:rPr>
                <a:t>CTS</a:t>
              </a:r>
              <a:endParaRPr lang="en-GB" altLang="cs-CZ" sz="1800">
                <a:solidFill>
                  <a:srgbClr val="000000"/>
                </a:solidFill>
                <a:latin typeface="Verdana" pitchFamily="34" charset="0"/>
                <a:cs typeface="Arial" pitchFamily="34" charset="0"/>
              </a:endParaRPr>
            </a:p>
          </p:txBody>
        </p:sp>
        <p:sp>
          <p:nvSpPr>
            <p:cNvPr id="29710" name="Text Box 16"/>
            <p:cNvSpPr txBox="1">
              <a:spLocks noChangeArrowheads="1"/>
            </p:cNvSpPr>
            <p:nvPr/>
          </p:nvSpPr>
          <p:spPr bwMode="auto">
            <a:xfrm>
              <a:off x="521387" y="5720466"/>
              <a:ext cx="3624203" cy="3715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68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1pPr>
              <a:lvl2pPr marL="742950" indent="-28575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2pPr>
              <a:lvl3pPr marL="1143000" indent="-22860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3pPr>
              <a:lvl4pPr marL="1600200" indent="-22860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4pPr>
              <a:lvl5pPr marL="2057400" indent="-22860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Times" pitchFamily="18" charset="0"/>
                </a:defRPr>
              </a:lvl9pPr>
            </a:lstStyle>
            <a:p>
              <a:pPr algn="ctr" eaLnBrk="1" hangingPunct="1">
                <a:spcBef>
                  <a:spcPts val="1125"/>
                </a:spcBef>
                <a:buFont typeface="Verdana" pitchFamily="34" charset="0"/>
                <a:buNone/>
              </a:pPr>
              <a:r>
                <a:rPr lang="cs-CZ" altLang="cs-CZ" sz="1800">
                  <a:solidFill>
                    <a:srgbClr val="000000"/>
                  </a:solidFill>
                  <a:latin typeface="Verdana" pitchFamily="34" charset="0"/>
                  <a:cs typeface="Arial" pitchFamily="34" charset="0"/>
                </a:rPr>
                <a:t>STAKEHOLDERS INTERESTS</a:t>
              </a:r>
              <a:endParaRPr lang="en-GB" altLang="cs-CZ" sz="1800">
                <a:solidFill>
                  <a:srgbClr val="000000"/>
                </a:solidFill>
                <a:latin typeface="Verdana" pitchFamily="34" charset="0"/>
                <a:cs typeface="Arial" pitchFamily="34" charset="0"/>
              </a:endParaRPr>
            </a:p>
          </p:txBody>
        </p:sp>
        <p:cxnSp>
          <p:nvCxnSpPr>
            <p:cNvPr id="29711" name="Přímá spojnice 14"/>
            <p:cNvCxnSpPr>
              <a:cxnSpLocks noChangeShapeType="1"/>
            </p:cNvCxnSpPr>
            <p:nvPr/>
          </p:nvCxnSpPr>
          <p:spPr bwMode="auto">
            <a:xfrm>
              <a:off x="285750" y="5660758"/>
              <a:ext cx="4130912" cy="0"/>
            </a:xfrm>
            <a:prstGeom prst="line">
              <a:avLst/>
            </a:prstGeom>
            <a:noFill/>
            <a:ln w="19050" algn="ctr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</p:grpSp>
      <p:sp>
        <p:nvSpPr>
          <p:cNvPr id="29700" name="Text Box 20"/>
          <p:cNvSpPr txBox="1">
            <a:spLocks noChangeArrowheads="1"/>
          </p:cNvSpPr>
          <p:nvPr/>
        </p:nvSpPr>
        <p:spPr bwMode="auto">
          <a:xfrm>
            <a:off x="1476375" y="2085975"/>
            <a:ext cx="4319588" cy="4211638"/>
          </a:xfrm>
          <a:prstGeom prst="rect">
            <a:avLst/>
          </a:prstGeom>
          <a:solidFill>
            <a:schemeClr val="bg1">
              <a:alpha val="5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287" tIns="52144" rIns="104287" bIns="52144">
            <a:spAutoFit/>
          </a:bodyPr>
          <a:lstStyle>
            <a:lvl1pPr defTabSz="512763"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512763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512763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512763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512763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cs-CZ" altLang="cs-CZ" sz="2700">
              <a:latin typeface="Times New Roman" pitchFamily="18" charset="0"/>
              <a:cs typeface="Arial" pitchFamily="34" charset="0"/>
            </a:endParaRPr>
          </a:p>
          <a:p>
            <a:pPr eaLnBrk="1" hangingPunct="1">
              <a:spcBef>
                <a:spcPct val="50000"/>
              </a:spcBef>
            </a:pPr>
            <a:endParaRPr lang="cs-CZ" altLang="cs-CZ" sz="2700">
              <a:latin typeface="Times New Roman" pitchFamily="18" charset="0"/>
              <a:cs typeface="Arial" pitchFamily="34" charset="0"/>
            </a:endParaRPr>
          </a:p>
          <a:p>
            <a:pPr eaLnBrk="1" hangingPunct="1">
              <a:spcBef>
                <a:spcPct val="50000"/>
              </a:spcBef>
            </a:pPr>
            <a:endParaRPr lang="cs-CZ" altLang="cs-CZ" sz="2700">
              <a:latin typeface="Times New Roman" pitchFamily="18" charset="0"/>
              <a:cs typeface="Arial" pitchFamily="34" charset="0"/>
            </a:endParaRPr>
          </a:p>
          <a:p>
            <a:pPr eaLnBrk="1" hangingPunct="1">
              <a:spcBef>
                <a:spcPct val="50000"/>
              </a:spcBef>
            </a:pPr>
            <a:endParaRPr lang="cs-CZ" altLang="cs-CZ" sz="2700">
              <a:latin typeface="Times New Roman" pitchFamily="18" charset="0"/>
              <a:cs typeface="Arial" pitchFamily="34" charset="0"/>
            </a:endParaRPr>
          </a:p>
          <a:p>
            <a:pPr eaLnBrk="1" hangingPunct="1">
              <a:spcBef>
                <a:spcPct val="50000"/>
              </a:spcBef>
            </a:pPr>
            <a:endParaRPr lang="cs-CZ" altLang="cs-CZ" sz="2700">
              <a:latin typeface="Times New Roman" pitchFamily="18" charset="0"/>
              <a:cs typeface="Arial" pitchFamily="34" charset="0"/>
            </a:endParaRPr>
          </a:p>
          <a:p>
            <a:pPr eaLnBrk="1" hangingPunct="1">
              <a:spcBef>
                <a:spcPct val="50000"/>
              </a:spcBef>
            </a:pPr>
            <a:endParaRPr lang="cs-CZ" altLang="cs-CZ" sz="2700">
              <a:latin typeface="Times New Roman" pitchFamily="18" charset="0"/>
              <a:cs typeface="Arial" pitchFamily="34" charset="0"/>
            </a:endParaRPr>
          </a:p>
          <a:p>
            <a:pPr eaLnBrk="1" hangingPunct="1">
              <a:spcBef>
                <a:spcPct val="50000"/>
              </a:spcBef>
            </a:pPr>
            <a:endParaRPr lang="cs-CZ" altLang="cs-CZ" sz="2700">
              <a:latin typeface="Times New Roman" pitchFamily="18" charset="0"/>
              <a:cs typeface="Arial" pitchFamily="34" charset="0"/>
            </a:endParaRPr>
          </a:p>
          <a:p>
            <a:pPr eaLnBrk="1" hangingPunct="1">
              <a:spcBef>
                <a:spcPct val="50000"/>
              </a:spcBef>
            </a:pPr>
            <a:endParaRPr lang="cs-CZ" altLang="cs-CZ" sz="2700">
              <a:latin typeface="Times New Roman" pitchFamily="18" charset="0"/>
              <a:cs typeface="Arial" pitchFamily="34" charset="0"/>
            </a:endParaRPr>
          </a:p>
        </p:txBody>
      </p:sp>
      <p:sp>
        <p:nvSpPr>
          <p:cNvPr id="29701" name="Text Box 23"/>
          <p:cNvSpPr txBox="1">
            <a:spLocks noChangeArrowheads="1"/>
          </p:cNvSpPr>
          <p:nvPr/>
        </p:nvSpPr>
        <p:spPr bwMode="auto">
          <a:xfrm>
            <a:off x="3517900" y="3152775"/>
            <a:ext cx="622300" cy="523875"/>
          </a:xfrm>
          <a:prstGeom prst="rect">
            <a:avLst/>
          </a:prstGeom>
          <a:solidFill>
            <a:srgbClr val="0000FF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lIns="104287" tIns="52144" rIns="104287" bIns="52144">
            <a:spAutoFit/>
          </a:bodyPr>
          <a:lstStyle>
            <a:lvl1pPr defTabSz="512763"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512763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512763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512763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512763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cs-CZ" altLang="cs-CZ" sz="2700">
              <a:latin typeface="Times New Roman" pitchFamily="18" charset="0"/>
              <a:cs typeface="Arial" pitchFamily="34" charset="0"/>
            </a:endParaRPr>
          </a:p>
        </p:txBody>
      </p:sp>
      <p:sp>
        <p:nvSpPr>
          <p:cNvPr id="29702" name="Text Box 23"/>
          <p:cNvSpPr txBox="1">
            <a:spLocks noChangeArrowheads="1"/>
          </p:cNvSpPr>
          <p:nvPr/>
        </p:nvSpPr>
        <p:spPr bwMode="auto">
          <a:xfrm>
            <a:off x="3530600" y="5653088"/>
            <a:ext cx="622300" cy="523875"/>
          </a:xfrm>
          <a:prstGeom prst="rect">
            <a:avLst/>
          </a:prstGeom>
          <a:solidFill>
            <a:srgbClr val="0000FF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lIns="104287" tIns="52144" rIns="104287" bIns="52144">
            <a:spAutoFit/>
          </a:bodyPr>
          <a:lstStyle>
            <a:lvl1pPr defTabSz="512763"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512763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512763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512763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512763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5127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cs-CZ" altLang="cs-CZ" sz="2700">
              <a:latin typeface="Times New Roman" pitchFamily="18" charset="0"/>
              <a:cs typeface="Arial" pitchFamily="34" charset="0"/>
            </a:endParaRPr>
          </a:p>
        </p:txBody>
      </p:sp>
      <p:sp>
        <p:nvSpPr>
          <p:cNvPr id="29" name="Text Box 21"/>
          <p:cNvSpPr txBox="1">
            <a:spLocks noChangeArrowheads="1"/>
          </p:cNvSpPr>
          <p:nvPr/>
        </p:nvSpPr>
        <p:spPr bwMode="auto">
          <a:xfrm>
            <a:off x="3017838" y="2209800"/>
            <a:ext cx="1241425" cy="4087813"/>
          </a:xfrm>
          <a:prstGeom prst="rect">
            <a:avLst/>
          </a:prstGeom>
          <a:noFill/>
          <a:ln w="31750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vert="eaVert" lIns="104287" tIns="52144" rIns="104287" bIns="52144">
            <a:spAutoFit/>
          </a:bodyPr>
          <a:lstStyle>
            <a:lvl1pPr defTabSz="512763">
              <a:defRPr sz="2200">
                <a:solidFill>
                  <a:srgbClr val="000000"/>
                </a:solidFill>
                <a:latin typeface="Arial" charset="0"/>
                <a:cs typeface="Arial" charset="0"/>
              </a:defRPr>
            </a:lvl1pPr>
            <a:lvl2pPr marL="847725" indent="-327025" defTabSz="512763">
              <a:defRPr sz="2200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marL="1303338" indent="-260350" defTabSz="512763">
              <a:defRPr sz="2200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marL="1825625" indent="-261938" defTabSz="512763">
              <a:defRPr sz="2200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marL="2346325" indent="-260350" defTabSz="512763">
              <a:defRPr sz="2200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2803525" indent="-260350" defTabSz="512763" fontAlgn="base" hangingPunct="0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200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3260725" indent="-260350" defTabSz="512763" fontAlgn="base" hangingPunct="0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200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3717925" indent="-260350" defTabSz="512763" fontAlgn="base" hangingPunct="0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200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4175125" indent="-260350" defTabSz="512763" fontAlgn="base" hangingPunct="0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200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 hangingPunct="1">
              <a:spcBef>
                <a:spcPct val="50000"/>
              </a:spcBef>
              <a:defRPr/>
            </a:pPr>
            <a:endParaRPr lang="cs-CZ" sz="4000" i="1" dirty="0" smtClean="0">
              <a:solidFill>
                <a:srgbClr val="FF0000"/>
              </a:solidFill>
              <a:latin typeface="Arial Black" pitchFamily="34" charset="0"/>
            </a:endParaRPr>
          </a:p>
          <a:p>
            <a:pPr hangingPunct="1">
              <a:spcBef>
                <a:spcPct val="50000"/>
              </a:spcBef>
              <a:defRPr/>
            </a:pPr>
            <a:r>
              <a:rPr lang="cs-CZ" sz="1800" b="1" dirty="0" err="1" smtClean="0">
                <a:solidFill>
                  <a:srgbClr val="0000FF"/>
                </a:solidFill>
                <a:latin typeface="+mn-lt"/>
              </a:rPr>
              <a:t>Aspects</a:t>
            </a:r>
            <a:r>
              <a:rPr lang="cs-CZ" sz="1800" b="1" dirty="0" smtClean="0">
                <a:solidFill>
                  <a:srgbClr val="0000FF"/>
                </a:solidFill>
                <a:latin typeface="+mn-lt"/>
              </a:rPr>
              <a:t> </a:t>
            </a:r>
            <a:r>
              <a:rPr lang="cs-CZ" sz="1800" b="1" dirty="0" err="1" smtClean="0">
                <a:solidFill>
                  <a:srgbClr val="0000FF"/>
                </a:solidFill>
                <a:latin typeface="+mn-lt"/>
              </a:rPr>
              <a:t>with</a:t>
            </a:r>
            <a:r>
              <a:rPr lang="cs-CZ" sz="1800" b="1" dirty="0" smtClean="0">
                <a:solidFill>
                  <a:srgbClr val="0000FF"/>
                </a:solidFill>
                <a:latin typeface="+mn-lt"/>
              </a:rPr>
              <a:t> </a:t>
            </a:r>
            <a:r>
              <a:rPr lang="cs-CZ" sz="1800" b="1" dirty="0" err="1" smtClean="0">
                <a:solidFill>
                  <a:srgbClr val="0000FF"/>
                </a:solidFill>
                <a:latin typeface="+mn-lt"/>
              </a:rPr>
              <a:t>improvement</a:t>
            </a:r>
            <a:r>
              <a:rPr lang="cs-CZ" sz="1800" b="1" dirty="0" smtClean="0">
                <a:solidFill>
                  <a:srgbClr val="0000FF"/>
                </a:solidFill>
                <a:latin typeface="+mn-lt"/>
              </a:rPr>
              <a:t> </a:t>
            </a:r>
            <a:r>
              <a:rPr lang="cs-CZ" sz="1800" b="1" dirty="0" err="1" smtClean="0">
                <a:solidFill>
                  <a:srgbClr val="0000FF"/>
                </a:solidFill>
                <a:latin typeface="+mn-lt"/>
              </a:rPr>
              <a:t>potential</a:t>
            </a:r>
            <a:endParaRPr lang="en-GB" sz="1800" b="1" dirty="0" smtClean="0">
              <a:solidFill>
                <a:srgbClr val="FF0000"/>
              </a:solidFill>
              <a:latin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Zástupný symbol pro obsah 2"/>
          <p:cNvSpPr>
            <a:spLocks noGrp="1"/>
          </p:cNvSpPr>
          <p:nvPr>
            <p:ph idx="1"/>
          </p:nvPr>
        </p:nvSpPr>
        <p:spPr>
          <a:xfrm>
            <a:off x="492125" y="1547813"/>
            <a:ext cx="8077200" cy="5310187"/>
          </a:xfrm>
          <a:solidFill>
            <a:schemeClr val="bg1"/>
          </a:solidFill>
        </p:spPr>
        <p:txBody>
          <a:bodyPr/>
          <a:lstStyle/>
          <a:p>
            <a:pPr>
              <a:buFontTx/>
              <a:buNone/>
            </a:pPr>
            <a:r>
              <a:rPr lang="cs-CZ" altLang="cs-CZ" dirty="0" smtClean="0"/>
              <a:t>STRATEGY</a:t>
            </a:r>
          </a:p>
          <a:p>
            <a:r>
              <a:rPr lang="cs-CZ" altLang="cs-CZ" sz="2400" dirty="0" err="1" smtClean="0"/>
              <a:t>Social</a:t>
            </a:r>
            <a:r>
              <a:rPr lang="cs-CZ" altLang="cs-CZ" sz="2400" dirty="0" smtClean="0"/>
              <a:t> </a:t>
            </a:r>
            <a:r>
              <a:rPr lang="cs-CZ" altLang="cs-CZ" sz="2400" dirty="0" err="1" smtClean="0"/>
              <a:t>Responsibility</a:t>
            </a:r>
            <a:r>
              <a:rPr lang="cs-CZ" altLang="cs-CZ" sz="2400" dirty="0" smtClean="0"/>
              <a:t>, </a:t>
            </a:r>
            <a:r>
              <a:rPr lang="cs-CZ" altLang="cs-CZ" sz="2400" dirty="0" err="1" smtClean="0"/>
              <a:t>external</a:t>
            </a:r>
            <a:r>
              <a:rPr lang="cs-CZ" altLang="cs-CZ" sz="2400" dirty="0" smtClean="0"/>
              <a:t> reporting, </a:t>
            </a:r>
            <a:r>
              <a:rPr lang="en-US" altLang="cs-CZ" sz="2400" dirty="0" smtClean="0"/>
              <a:t>Enterprise Strategy (Business Model, Business Plan)</a:t>
            </a:r>
            <a:endParaRPr lang="cs-CZ" altLang="cs-CZ" sz="2400" dirty="0" smtClean="0"/>
          </a:p>
          <a:p>
            <a:pPr>
              <a:buFontTx/>
              <a:buNone/>
            </a:pPr>
            <a:r>
              <a:rPr lang="cs-CZ" altLang="cs-CZ" dirty="0" smtClean="0"/>
              <a:t>SYSTEMS</a:t>
            </a:r>
          </a:p>
          <a:p>
            <a:r>
              <a:rPr lang="cs-CZ" altLang="cs-CZ" sz="2400" dirty="0" err="1" smtClean="0"/>
              <a:t>Environment</a:t>
            </a:r>
            <a:r>
              <a:rPr lang="cs-CZ" altLang="cs-CZ" sz="2400" dirty="0" smtClean="0"/>
              <a:t> Management </a:t>
            </a:r>
            <a:r>
              <a:rPr lang="cs-CZ" altLang="cs-CZ" sz="2400" dirty="0" err="1" smtClean="0"/>
              <a:t>System</a:t>
            </a:r>
            <a:r>
              <a:rPr lang="cs-CZ" altLang="cs-CZ" sz="2400" dirty="0" smtClean="0"/>
              <a:t>, </a:t>
            </a:r>
            <a:r>
              <a:rPr lang="cs-CZ" altLang="cs-CZ" sz="2400" dirty="0" err="1" smtClean="0"/>
              <a:t>Energy</a:t>
            </a:r>
            <a:r>
              <a:rPr lang="cs-CZ" altLang="cs-CZ" sz="2400" dirty="0" smtClean="0"/>
              <a:t> Management </a:t>
            </a:r>
            <a:r>
              <a:rPr lang="cs-CZ" altLang="cs-CZ" sz="2400" dirty="0" err="1" smtClean="0"/>
              <a:t>System</a:t>
            </a:r>
            <a:r>
              <a:rPr lang="cs-CZ" altLang="cs-CZ" sz="2400" dirty="0" smtClean="0"/>
              <a:t>, </a:t>
            </a:r>
            <a:r>
              <a:rPr lang="cs-CZ" altLang="cs-CZ" sz="2400" dirty="0" err="1" smtClean="0"/>
              <a:t>Integrated</a:t>
            </a:r>
            <a:r>
              <a:rPr lang="cs-CZ" altLang="cs-CZ" sz="2400" dirty="0" smtClean="0"/>
              <a:t> Management </a:t>
            </a:r>
            <a:r>
              <a:rPr lang="cs-CZ" altLang="cs-CZ" sz="2400" dirty="0" err="1" smtClean="0"/>
              <a:t>System</a:t>
            </a:r>
            <a:endParaRPr lang="cs-CZ" altLang="cs-CZ" sz="2400" dirty="0" smtClean="0"/>
          </a:p>
          <a:p>
            <a:pPr>
              <a:buFontTx/>
              <a:buNone/>
            </a:pPr>
            <a:r>
              <a:rPr lang="cs-CZ" altLang="cs-CZ" dirty="0" smtClean="0"/>
              <a:t>PRODUCTION</a:t>
            </a:r>
          </a:p>
          <a:p>
            <a:r>
              <a:rPr lang="en-US" altLang="cs-CZ" sz="2400" dirty="0" smtClean="0"/>
              <a:t>Cleaner Production Assessment, Energy Audit, Environmental Management Accounting, Monitoring and Targeting (as part of Monitoring and Verification), Technology Transfer</a:t>
            </a:r>
            <a:endParaRPr lang="cs-CZ" altLang="cs-CZ" sz="2400" dirty="0" smtClean="0"/>
          </a:p>
          <a:p>
            <a:pPr>
              <a:buFontTx/>
              <a:buNone/>
            </a:pPr>
            <a:r>
              <a:rPr lang="cs-CZ" altLang="cs-CZ" dirty="0" smtClean="0"/>
              <a:t>PRODUCTS</a:t>
            </a:r>
          </a:p>
          <a:p>
            <a:r>
              <a:rPr lang="en-US" altLang="cs-CZ" sz="2400" dirty="0" smtClean="0"/>
              <a:t>Ecodesign, Environmental labeling including Environmental Product Declaration, LCA + </a:t>
            </a:r>
            <a:r>
              <a:rPr lang="en-US" altLang="cs-CZ" sz="2400" dirty="0" err="1" smtClean="0"/>
              <a:t>Footprinting</a:t>
            </a:r>
            <a:r>
              <a:rPr lang="en-US" altLang="cs-CZ" sz="2400" dirty="0" smtClean="0"/>
              <a:t>, Product Service System</a:t>
            </a:r>
            <a:endParaRPr lang="cs-CZ" altLang="cs-CZ" sz="2400" dirty="0" smtClean="0"/>
          </a:p>
        </p:txBody>
      </p:sp>
      <p:sp>
        <p:nvSpPr>
          <p:cNvPr id="5" name="Nadpis 1"/>
          <p:cNvSpPr txBox="1">
            <a:spLocks/>
          </p:cNvSpPr>
          <p:nvPr/>
        </p:nvSpPr>
        <p:spPr>
          <a:xfrm>
            <a:off x="449263" y="1214438"/>
            <a:ext cx="8397875" cy="4337050"/>
          </a:xfrm>
          <a:prstGeom prst="rect">
            <a:avLst/>
          </a:prstGeom>
        </p:spPr>
        <p:txBody>
          <a:bodyPr/>
          <a:lstStyle>
            <a:lvl1pPr marL="190500" indent="-190500" algn="l" rtl="0" eaLnBrk="0" fontAlgn="base" hangingPunct="0">
              <a:lnSpc>
                <a:spcPts val="2200"/>
              </a:lnSpc>
              <a:spcBef>
                <a:spcPts val="11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69913" indent="-188913" algn="l" rtl="0" eaLnBrk="0" fontAlgn="base" hangingPunct="0">
              <a:lnSpc>
                <a:spcPts val="2200"/>
              </a:lnSpc>
              <a:spcBef>
                <a:spcPct val="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+mn-lt"/>
              </a:defRPr>
            </a:lvl2pPr>
            <a:lvl3pPr marL="949325" indent="-188913" algn="l" rtl="0" eaLnBrk="0" fontAlgn="base" hangingPunct="0">
              <a:lnSpc>
                <a:spcPts val="2000"/>
              </a:lnSpc>
              <a:spcBef>
                <a:spcPts val="1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+mn-lt"/>
              </a:defRPr>
            </a:lvl3pPr>
            <a:lvl4pPr marL="1328738" indent="-188913" algn="l" rtl="0" eaLnBrk="0" fontAlgn="base" hangingPunct="0">
              <a:lnSpc>
                <a:spcPts val="2000"/>
              </a:lnSpc>
              <a:spcBef>
                <a:spcPct val="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+mn-lt"/>
              </a:defRPr>
            </a:lvl4pPr>
            <a:lvl5pPr marL="1709738" indent="-190500" algn="l" rtl="0" eaLnBrk="0" fontAlgn="base" hangingPunct="0">
              <a:lnSpc>
                <a:spcPts val="1800"/>
              </a:lnSpc>
              <a:spcBef>
                <a:spcPts val="900"/>
              </a:spcBef>
              <a:spcAft>
                <a:spcPct val="0"/>
              </a:spcAft>
              <a:buChar char="•"/>
              <a:defRPr sz="1400">
                <a:solidFill>
                  <a:schemeClr val="tx1"/>
                </a:solidFill>
                <a:latin typeface="+mn-lt"/>
              </a:defRPr>
            </a:lvl5pPr>
            <a:lvl6pPr marL="2166938" indent="-190500" algn="l" rtl="0" eaLnBrk="0" fontAlgn="base" hangingPunct="0">
              <a:lnSpc>
                <a:spcPts val="1800"/>
              </a:lnSpc>
              <a:spcBef>
                <a:spcPts val="900"/>
              </a:spcBef>
              <a:spcAft>
                <a:spcPct val="0"/>
              </a:spcAft>
              <a:buChar char="•"/>
              <a:defRPr sz="1400">
                <a:solidFill>
                  <a:schemeClr val="tx1"/>
                </a:solidFill>
                <a:latin typeface="+mn-lt"/>
              </a:defRPr>
            </a:lvl6pPr>
            <a:lvl7pPr marL="2624138" indent="-190500" algn="l" rtl="0" eaLnBrk="0" fontAlgn="base" hangingPunct="0">
              <a:lnSpc>
                <a:spcPts val="1800"/>
              </a:lnSpc>
              <a:spcBef>
                <a:spcPts val="900"/>
              </a:spcBef>
              <a:spcAft>
                <a:spcPct val="0"/>
              </a:spcAft>
              <a:buChar char="•"/>
              <a:defRPr sz="1400">
                <a:solidFill>
                  <a:schemeClr val="tx1"/>
                </a:solidFill>
                <a:latin typeface="+mn-lt"/>
              </a:defRPr>
            </a:lvl7pPr>
            <a:lvl8pPr marL="3081338" indent="-190500" algn="l" rtl="0" eaLnBrk="0" fontAlgn="base" hangingPunct="0">
              <a:lnSpc>
                <a:spcPts val="1800"/>
              </a:lnSpc>
              <a:spcBef>
                <a:spcPts val="900"/>
              </a:spcBef>
              <a:spcAft>
                <a:spcPct val="0"/>
              </a:spcAft>
              <a:buChar char="•"/>
              <a:defRPr sz="1400">
                <a:solidFill>
                  <a:schemeClr val="tx1"/>
                </a:solidFill>
                <a:latin typeface="+mn-lt"/>
              </a:defRPr>
            </a:lvl8pPr>
            <a:lvl9pPr marL="3538538" indent="-190500" algn="l" rtl="0" eaLnBrk="0" fontAlgn="base" hangingPunct="0">
              <a:lnSpc>
                <a:spcPts val="1800"/>
              </a:lnSpc>
              <a:spcBef>
                <a:spcPts val="900"/>
              </a:spcBef>
              <a:spcAft>
                <a:spcPct val="0"/>
              </a:spcAft>
              <a:buChar char="•"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Font typeface="Times New Roman" pitchFamily="18" charset="0"/>
              <a:buNone/>
              <a:defRPr/>
            </a:pPr>
            <a:r>
              <a:rPr lang="en-GB" sz="2800" b="1" kern="0" dirty="0" smtClean="0">
                <a:solidFill>
                  <a:srgbClr val="003399"/>
                </a:solidFill>
              </a:rPr>
              <a:t>S</a:t>
            </a:r>
            <a:r>
              <a:rPr lang="cs-CZ" sz="2800" b="1" kern="0" dirty="0" smtClean="0">
                <a:solidFill>
                  <a:srgbClr val="003399"/>
                </a:solidFill>
              </a:rPr>
              <a:t>tep 2 – </a:t>
            </a:r>
            <a:r>
              <a:rPr lang="cs-CZ" sz="2800" b="1" kern="0" dirty="0" err="1" smtClean="0">
                <a:solidFill>
                  <a:srgbClr val="003399"/>
                </a:solidFill>
              </a:rPr>
              <a:t>The</a:t>
            </a:r>
            <a:r>
              <a:rPr lang="cs-CZ" sz="2800" b="1" kern="0" dirty="0" smtClean="0">
                <a:solidFill>
                  <a:srgbClr val="003399"/>
                </a:solidFill>
              </a:rPr>
              <a:t> most </a:t>
            </a:r>
            <a:r>
              <a:rPr lang="cs-CZ" sz="2800" b="1" kern="0" dirty="0" err="1" smtClean="0">
                <a:solidFill>
                  <a:srgbClr val="003399"/>
                </a:solidFill>
              </a:rPr>
              <a:t>representative</a:t>
            </a:r>
            <a:r>
              <a:rPr lang="cs-CZ" sz="2800" b="1" kern="0" dirty="0" smtClean="0">
                <a:solidFill>
                  <a:srgbClr val="003399"/>
                </a:solidFill>
              </a:rPr>
              <a:t> </a:t>
            </a:r>
            <a:r>
              <a:rPr lang="cs-CZ" sz="2800" b="1" kern="0" dirty="0" err="1" smtClean="0">
                <a:solidFill>
                  <a:srgbClr val="003399"/>
                </a:solidFill>
              </a:rPr>
              <a:t>applications</a:t>
            </a:r>
            <a:endParaRPr lang="en-GB" sz="3200" b="1" kern="0" dirty="0" smtClean="0">
              <a:solidFill>
                <a:srgbClr val="003399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Zástupný symbol pro obsah 2"/>
          <p:cNvSpPr>
            <a:spLocks noGrp="1"/>
          </p:cNvSpPr>
          <p:nvPr>
            <p:ph idx="1"/>
          </p:nvPr>
        </p:nvSpPr>
        <p:spPr>
          <a:xfrm>
            <a:off x="523875" y="1956391"/>
            <a:ext cx="8077200" cy="4199860"/>
          </a:xfrm>
        </p:spPr>
        <p:txBody>
          <a:bodyPr/>
          <a:lstStyle/>
          <a:p>
            <a:pPr marL="0" indent="0">
              <a:lnSpc>
                <a:spcPts val="3000"/>
              </a:lnSpc>
              <a:spcBef>
                <a:spcPts val="600"/>
              </a:spcBef>
              <a:buFontTx/>
              <a:buNone/>
              <a:defRPr/>
            </a:pPr>
            <a:r>
              <a:rPr lang="cs-CZ" altLang="cs-CZ" sz="2800" dirty="0" err="1"/>
              <a:t>F</a:t>
            </a:r>
            <a:r>
              <a:rPr lang="cs-CZ" altLang="cs-CZ" sz="2800" dirty="0" err="1" smtClean="0"/>
              <a:t>easibility</a:t>
            </a:r>
            <a:r>
              <a:rPr lang="cs-CZ" altLang="cs-CZ" sz="2800" dirty="0" smtClean="0"/>
              <a:t> and </a:t>
            </a:r>
            <a:r>
              <a:rPr lang="cs-CZ" altLang="cs-CZ" sz="2800" dirty="0" err="1" smtClean="0"/>
              <a:t>plan</a:t>
            </a:r>
            <a:r>
              <a:rPr lang="cs-CZ" altLang="cs-CZ" sz="2800" dirty="0" smtClean="0"/>
              <a:t>:</a:t>
            </a:r>
          </a:p>
          <a:p>
            <a:pPr>
              <a:lnSpc>
                <a:spcPts val="3000"/>
              </a:lnSpc>
              <a:spcBef>
                <a:spcPts val="600"/>
              </a:spcBef>
              <a:defRPr/>
            </a:pPr>
            <a:r>
              <a:rPr lang="cs-CZ" altLang="cs-CZ" sz="2800" dirty="0" smtClean="0"/>
              <a:t>Basic </a:t>
            </a:r>
            <a:r>
              <a:rPr lang="cs-CZ" altLang="cs-CZ" sz="2800" dirty="0" err="1" smtClean="0"/>
              <a:t>information</a:t>
            </a:r>
            <a:r>
              <a:rPr lang="cs-CZ" altLang="cs-CZ" sz="2800" dirty="0" smtClean="0"/>
              <a:t> and </a:t>
            </a:r>
            <a:r>
              <a:rPr lang="cs-CZ" altLang="cs-CZ" sz="2800" dirty="0" err="1" smtClean="0"/>
              <a:t>purpose</a:t>
            </a:r>
            <a:endParaRPr lang="cs-CZ" altLang="cs-CZ" sz="2800" dirty="0" smtClean="0"/>
          </a:p>
          <a:p>
            <a:pPr>
              <a:lnSpc>
                <a:spcPts val="3000"/>
              </a:lnSpc>
              <a:spcBef>
                <a:spcPts val="600"/>
              </a:spcBef>
              <a:defRPr/>
            </a:pPr>
            <a:r>
              <a:rPr lang="cs-CZ" altLang="cs-CZ" sz="2800" dirty="0" err="1" smtClean="0"/>
              <a:t>Benefits</a:t>
            </a:r>
            <a:r>
              <a:rPr lang="cs-CZ" altLang="cs-CZ" sz="2800" dirty="0" smtClean="0"/>
              <a:t> </a:t>
            </a:r>
            <a:r>
              <a:rPr lang="cs-CZ" altLang="cs-CZ" sz="2800" dirty="0" err="1" smtClean="0"/>
              <a:t>including</a:t>
            </a:r>
            <a:r>
              <a:rPr lang="cs-CZ" altLang="cs-CZ" sz="2800" dirty="0" smtClean="0"/>
              <a:t> </a:t>
            </a:r>
            <a:r>
              <a:rPr lang="cs-CZ" altLang="cs-CZ" sz="2800" dirty="0" err="1" smtClean="0"/>
              <a:t>quantifiable</a:t>
            </a:r>
            <a:r>
              <a:rPr lang="cs-CZ" altLang="cs-CZ" sz="2800" dirty="0" smtClean="0"/>
              <a:t> </a:t>
            </a:r>
            <a:r>
              <a:rPr lang="cs-CZ" altLang="cs-CZ" sz="2800" dirty="0" err="1" smtClean="0"/>
              <a:t>effects</a:t>
            </a:r>
            <a:r>
              <a:rPr lang="cs-CZ" altLang="cs-CZ" sz="2800" dirty="0" smtClean="0"/>
              <a:t> and </a:t>
            </a:r>
            <a:r>
              <a:rPr lang="cs-CZ" altLang="cs-CZ" sz="2800" dirty="0" err="1" smtClean="0"/>
              <a:t>their</a:t>
            </a:r>
            <a:r>
              <a:rPr lang="cs-CZ" altLang="cs-CZ" sz="2800" dirty="0" smtClean="0"/>
              <a:t> monitoring</a:t>
            </a:r>
          </a:p>
          <a:p>
            <a:pPr>
              <a:lnSpc>
                <a:spcPts val="3000"/>
              </a:lnSpc>
              <a:spcBef>
                <a:spcPts val="600"/>
              </a:spcBef>
              <a:defRPr/>
            </a:pPr>
            <a:r>
              <a:rPr lang="cs-CZ" altLang="cs-CZ" sz="2800" dirty="0" err="1" smtClean="0"/>
              <a:t>Implementation</a:t>
            </a:r>
            <a:r>
              <a:rPr lang="cs-CZ" altLang="cs-CZ" sz="2800" dirty="0" smtClean="0"/>
              <a:t> and </a:t>
            </a:r>
            <a:r>
              <a:rPr lang="cs-CZ" altLang="cs-CZ" sz="2800" dirty="0" err="1" smtClean="0"/>
              <a:t>costs</a:t>
            </a:r>
            <a:endParaRPr lang="cs-CZ" altLang="cs-CZ" sz="2800" dirty="0" smtClean="0"/>
          </a:p>
          <a:p>
            <a:pPr>
              <a:lnSpc>
                <a:spcPts val="3000"/>
              </a:lnSpc>
              <a:spcBef>
                <a:spcPts val="600"/>
              </a:spcBef>
              <a:defRPr/>
            </a:pPr>
            <a:r>
              <a:rPr lang="cs-CZ" altLang="cs-CZ" sz="2800" dirty="0" err="1" smtClean="0"/>
              <a:t>Links</a:t>
            </a:r>
            <a:r>
              <a:rPr lang="cs-CZ" altLang="cs-CZ" sz="2800" dirty="0" smtClean="0"/>
              <a:t> to </a:t>
            </a:r>
            <a:r>
              <a:rPr lang="cs-CZ" altLang="cs-CZ" sz="2800" dirty="0" err="1" smtClean="0"/>
              <a:t>other</a:t>
            </a:r>
            <a:r>
              <a:rPr lang="cs-CZ" altLang="cs-CZ" sz="2800" dirty="0" smtClean="0"/>
              <a:t> </a:t>
            </a:r>
            <a:r>
              <a:rPr lang="cs-CZ" altLang="cs-CZ" sz="2800" dirty="0" err="1" smtClean="0"/>
              <a:t>applications</a:t>
            </a:r>
            <a:endParaRPr lang="cs-CZ" altLang="cs-CZ" sz="2800" dirty="0" smtClean="0"/>
          </a:p>
          <a:p>
            <a:pPr>
              <a:lnSpc>
                <a:spcPts val="3000"/>
              </a:lnSpc>
              <a:spcBef>
                <a:spcPts val="600"/>
              </a:spcBef>
              <a:defRPr/>
            </a:pPr>
            <a:r>
              <a:rPr lang="cs-CZ" altLang="cs-CZ" sz="2800" dirty="0" err="1" smtClean="0"/>
              <a:t>Barriers</a:t>
            </a:r>
            <a:r>
              <a:rPr lang="cs-CZ" altLang="cs-CZ" sz="2800" dirty="0" smtClean="0"/>
              <a:t> and </a:t>
            </a:r>
            <a:r>
              <a:rPr lang="cs-CZ" altLang="cs-CZ" sz="2800" dirty="0" err="1" smtClean="0"/>
              <a:t>their</a:t>
            </a:r>
            <a:r>
              <a:rPr lang="cs-CZ" altLang="cs-CZ" sz="2800" dirty="0" smtClean="0"/>
              <a:t> </a:t>
            </a:r>
            <a:r>
              <a:rPr lang="cs-CZ" altLang="cs-CZ" sz="2800" dirty="0" err="1" smtClean="0"/>
              <a:t>overcoming</a:t>
            </a:r>
            <a:endParaRPr lang="cs-CZ" altLang="cs-CZ" sz="2800" dirty="0" smtClean="0"/>
          </a:p>
          <a:p>
            <a:pPr>
              <a:lnSpc>
                <a:spcPts val="3000"/>
              </a:lnSpc>
              <a:spcBef>
                <a:spcPts val="600"/>
              </a:spcBef>
              <a:defRPr/>
            </a:pPr>
            <a:r>
              <a:rPr lang="cs-CZ" altLang="cs-CZ" sz="2800" dirty="0" err="1" smtClean="0"/>
              <a:t>Sources</a:t>
            </a:r>
            <a:r>
              <a:rPr lang="cs-CZ" altLang="cs-CZ" sz="2800" dirty="0" smtClean="0"/>
              <a:t> </a:t>
            </a:r>
            <a:r>
              <a:rPr lang="cs-CZ" altLang="cs-CZ" sz="2800" dirty="0" err="1" smtClean="0"/>
              <a:t>of</a:t>
            </a:r>
            <a:r>
              <a:rPr lang="cs-CZ" altLang="cs-CZ" sz="2800" dirty="0" smtClean="0"/>
              <a:t> </a:t>
            </a:r>
            <a:r>
              <a:rPr lang="cs-CZ" altLang="cs-CZ" sz="2800" dirty="0" err="1" smtClean="0"/>
              <a:t>funding</a:t>
            </a:r>
            <a:endParaRPr lang="cs-CZ" altLang="cs-CZ" sz="2800" dirty="0" smtClean="0"/>
          </a:p>
          <a:p>
            <a:pPr>
              <a:lnSpc>
                <a:spcPts val="3000"/>
              </a:lnSpc>
              <a:spcBef>
                <a:spcPts val="600"/>
              </a:spcBef>
              <a:defRPr/>
            </a:pPr>
            <a:r>
              <a:rPr lang="cs-CZ" altLang="cs-CZ" sz="2800" dirty="0" err="1" smtClean="0"/>
              <a:t>Tasks</a:t>
            </a:r>
            <a:r>
              <a:rPr lang="cs-CZ" altLang="cs-CZ" sz="2800" dirty="0" smtClean="0"/>
              <a:t> and </a:t>
            </a:r>
            <a:r>
              <a:rPr lang="cs-CZ" altLang="cs-CZ" sz="2800" dirty="0" err="1" smtClean="0"/>
              <a:t>time</a:t>
            </a:r>
            <a:r>
              <a:rPr lang="cs-CZ" altLang="cs-CZ" sz="2800" dirty="0" smtClean="0"/>
              <a:t> </a:t>
            </a:r>
            <a:r>
              <a:rPr lang="cs-CZ" altLang="cs-CZ" sz="2800" dirty="0" err="1" smtClean="0"/>
              <a:t>schedule</a:t>
            </a:r>
            <a:endParaRPr lang="cs-CZ" altLang="cs-CZ" sz="2800" dirty="0" smtClean="0"/>
          </a:p>
          <a:p>
            <a:pPr>
              <a:defRPr/>
            </a:pPr>
            <a:endParaRPr lang="cs-CZ" altLang="cs-CZ" dirty="0" smtClean="0"/>
          </a:p>
        </p:txBody>
      </p:sp>
      <p:sp>
        <p:nvSpPr>
          <p:cNvPr id="5" name="Nadpis 1"/>
          <p:cNvSpPr txBox="1">
            <a:spLocks/>
          </p:cNvSpPr>
          <p:nvPr/>
        </p:nvSpPr>
        <p:spPr>
          <a:xfrm>
            <a:off x="438150" y="1416050"/>
            <a:ext cx="8077200" cy="4337050"/>
          </a:xfrm>
          <a:prstGeom prst="rect">
            <a:avLst/>
          </a:prstGeom>
        </p:spPr>
        <p:txBody>
          <a:bodyPr/>
          <a:lstStyle>
            <a:lvl1pPr marL="190500" indent="-190500" algn="l" rtl="0" eaLnBrk="0" fontAlgn="base" hangingPunct="0">
              <a:lnSpc>
                <a:spcPts val="2200"/>
              </a:lnSpc>
              <a:spcBef>
                <a:spcPts val="11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69913" indent="-188913" algn="l" rtl="0" eaLnBrk="0" fontAlgn="base" hangingPunct="0">
              <a:lnSpc>
                <a:spcPts val="2200"/>
              </a:lnSpc>
              <a:spcBef>
                <a:spcPct val="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+mn-lt"/>
              </a:defRPr>
            </a:lvl2pPr>
            <a:lvl3pPr marL="949325" indent="-188913" algn="l" rtl="0" eaLnBrk="0" fontAlgn="base" hangingPunct="0">
              <a:lnSpc>
                <a:spcPts val="2000"/>
              </a:lnSpc>
              <a:spcBef>
                <a:spcPts val="1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+mn-lt"/>
              </a:defRPr>
            </a:lvl3pPr>
            <a:lvl4pPr marL="1328738" indent="-188913" algn="l" rtl="0" eaLnBrk="0" fontAlgn="base" hangingPunct="0">
              <a:lnSpc>
                <a:spcPts val="2000"/>
              </a:lnSpc>
              <a:spcBef>
                <a:spcPct val="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+mn-lt"/>
              </a:defRPr>
            </a:lvl4pPr>
            <a:lvl5pPr marL="1709738" indent="-190500" algn="l" rtl="0" eaLnBrk="0" fontAlgn="base" hangingPunct="0">
              <a:lnSpc>
                <a:spcPts val="1800"/>
              </a:lnSpc>
              <a:spcBef>
                <a:spcPts val="900"/>
              </a:spcBef>
              <a:spcAft>
                <a:spcPct val="0"/>
              </a:spcAft>
              <a:buChar char="•"/>
              <a:defRPr sz="1400">
                <a:solidFill>
                  <a:schemeClr val="tx1"/>
                </a:solidFill>
                <a:latin typeface="+mn-lt"/>
              </a:defRPr>
            </a:lvl5pPr>
            <a:lvl6pPr marL="2166938" indent="-190500" algn="l" rtl="0" eaLnBrk="0" fontAlgn="base" hangingPunct="0">
              <a:lnSpc>
                <a:spcPts val="1800"/>
              </a:lnSpc>
              <a:spcBef>
                <a:spcPts val="900"/>
              </a:spcBef>
              <a:spcAft>
                <a:spcPct val="0"/>
              </a:spcAft>
              <a:buChar char="•"/>
              <a:defRPr sz="1400">
                <a:solidFill>
                  <a:schemeClr val="tx1"/>
                </a:solidFill>
                <a:latin typeface="+mn-lt"/>
              </a:defRPr>
            </a:lvl6pPr>
            <a:lvl7pPr marL="2624138" indent="-190500" algn="l" rtl="0" eaLnBrk="0" fontAlgn="base" hangingPunct="0">
              <a:lnSpc>
                <a:spcPts val="1800"/>
              </a:lnSpc>
              <a:spcBef>
                <a:spcPts val="900"/>
              </a:spcBef>
              <a:spcAft>
                <a:spcPct val="0"/>
              </a:spcAft>
              <a:buChar char="•"/>
              <a:defRPr sz="1400">
                <a:solidFill>
                  <a:schemeClr val="tx1"/>
                </a:solidFill>
                <a:latin typeface="+mn-lt"/>
              </a:defRPr>
            </a:lvl7pPr>
            <a:lvl8pPr marL="3081338" indent="-190500" algn="l" rtl="0" eaLnBrk="0" fontAlgn="base" hangingPunct="0">
              <a:lnSpc>
                <a:spcPts val="1800"/>
              </a:lnSpc>
              <a:spcBef>
                <a:spcPts val="900"/>
              </a:spcBef>
              <a:spcAft>
                <a:spcPct val="0"/>
              </a:spcAft>
              <a:buChar char="•"/>
              <a:defRPr sz="1400">
                <a:solidFill>
                  <a:schemeClr val="tx1"/>
                </a:solidFill>
                <a:latin typeface="+mn-lt"/>
              </a:defRPr>
            </a:lvl8pPr>
            <a:lvl9pPr marL="3538538" indent="-190500" algn="l" rtl="0" eaLnBrk="0" fontAlgn="base" hangingPunct="0">
              <a:lnSpc>
                <a:spcPts val="1800"/>
              </a:lnSpc>
              <a:spcBef>
                <a:spcPts val="900"/>
              </a:spcBef>
              <a:spcAft>
                <a:spcPct val="0"/>
              </a:spcAft>
              <a:buChar char="•"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Font typeface="Times New Roman" pitchFamily="18" charset="0"/>
              <a:buNone/>
              <a:defRPr/>
            </a:pPr>
            <a:r>
              <a:rPr lang="en-GB" sz="3200" b="1" kern="0" dirty="0" smtClean="0">
                <a:solidFill>
                  <a:srgbClr val="003399"/>
                </a:solidFill>
              </a:rPr>
              <a:t>S</a:t>
            </a:r>
            <a:r>
              <a:rPr lang="cs-CZ" sz="3200" b="1" kern="0" dirty="0" smtClean="0">
                <a:solidFill>
                  <a:srgbClr val="003399"/>
                </a:solidFill>
              </a:rPr>
              <a:t>tep 3 –</a:t>
            </a:r>
            <a:r>
              <a:rPr lang="cs-CZ" sz="3200" b="1" kern="0" dirty="0" err="1" smtClean="0">
                <a:solidFill>
                  <a:srgbClr val="003399"/>
                </a:solidFill>
              </a:rPr>
              <a:t>Action</a:t>
            </a:r>
            <a:r>
              <a:rPr lang="cs-CZ" sz="3200" b="1" kern="0" dirty="0" smtClean="0">
                <a:solidFill>
                  <a:srgbClr val="003399"/>
                </a:solidFill>
              </a:rPr>
              <a:t> </a:t>
            </a:r>
            <a:r>
              <a:rPr lang="cs-CZ" sz="3200" b="1" kern="0" dirty="0" err="1" smtClean="0">
                <a:solidFill>
                  <a:srgbClr val="003399"/>
                </a:solidFill>
              </a:rPr>
              <a:t>Plan</a:t>
            </a:r>
            <a:endParaRPr lang="en-GB" sz="3600" b="1" kern="0" dirty="0" smtClean="0">
              <a:solidFill>
                <a:srgbClr val="003399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Nadpis 1"/>
          <p:cNvSpPr>
            <a:spLocks noGrp="1"/>
          </p:cNvSpPr>
          <p:nvPr>
            <p:ph type="title"/>
          </p:nvPr>
        </p:nvSpPr>
        <p:spPr>
          <a:xfrm>
            <a:off x="508000" y="1411288"/>
            <a:ext cx="8251825" cy="914400"/>
          </a:xfrm>
        </p:spPr>
        <p:txBody>
          <a:bodyPr/>
          <a:lstStyle/>
          <a:p>
            <a:pPr>
              <a:buFont typeface="Times New Roman" pitchFamily="18" charset="0"/>
              <a:buNone/>
            </a:pPr>
            <a:r>
              <a:rPr lang="en-GB" altLang="cs-CZ" sz="4400" smtClean="0">
                <a:solidFill>
                  <a:srgbClr val="003399"/>
                </a:solidFill>
              </a:rPr>
              <a:t>Partners involvement</a:t>
            </a:r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446088" y="2409825"/>
            <a:ext cx="8535987" cy="38385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80165" tIns="40083" rIns="80165" bIns="40083"/>
          <a:lstStyle/>
          <a:p>
            <a:pPr marL="457200" indent="-457200" defTabSz="801654">
              <a:spcAft>
                <a:spcPts val="1249"/>
              </a:spcAft>
              <a:buClr>
                <a:srgbClr val="003399"/>
              </a:buClr>
              <a:buFont typeface="Arial" panose="020B0604020202020204" pitchFamily="34" charset="0"/>
              <a:buChar char="•"/>
              <a:defRPr/>
            </a:pPr>
            <a:r>
              <a:rPr lang="en-GB" sz="2800" b="1" dirty="0">
                <a:latin typeface="+mn-lt"/>
              </a:rPr>
              <a:t>Responsible partner</a:t>
            </a:r>
            <a:r>
              <a:rPr lang="cs-CZ" sz="2800" b="1" dirty="0">
                <a:latin typeface="+mn-lt"/>
              </a:rPr>
              <a:t> WP3</a:t>
            </a:r>
            <a:r>
              <a:rPr lang="en-GB" sz="2800" b="1" dirty="0">
                <a:latin typeface="+mn-lt"/>
              </a:rPr>
              <a:t>:</a:t>
            </a:r>
            <a:r>
              <a:rPr lang="en-GB" sz="2800" dirty="0">
                <a:latin typeface="+mn-lt"/>
              </a:rPr>
              <a:t> </a:t>
            </a:r>
            <a:endParaRPr lang="cs-CZ" sz="2800" dirty="0">
              <a:latin typeface="+mn-lt"/>
            </a:endParaRPr>
          </a:p>
          <a:p>
            <a:pPr marL="914400" lvl="1" indent="-457200" defTabSz="801654">
              <a:spcAft>
                <a:spcPts val="1249"/>
              </a:spcAft>
              <a:buClr>
                <a:srgbClr val="003399"/>
              </a:buClr>
              <a:buFont typeface="Arial" panose="020B0604020202020204" pitchFamily="34" charset="0"/>
              <a:buChar char="•"/>
              <a:defRPr/>
            </a:pPr>
            <a:r>
              <a:rPr lang="en-GB" sz="2800" dirty="0">
                <a:latin typeface="+mn-lt"/>
              </a:rPr>
              <a:t>ENVIROS</a:t>
            </a:r>
          </a:p>
          <a:p>
            <a:pPr marL="457200" indent="-457200" defTabSz="801654">
              <a:spcAft>
                <a:spcPts val="1249"/>
              </a:spcAft>
              <a:buClr>
                <a:srgbClr val="003399"/>
              </a:buClr>
              <a:buFont typeface="Arial" panose="020B0604020202020204" pitchFamily="34" charset="0"/>
              <a:buChar char="•"/>
              <a:defRPr/>
            </a:pPr>
            <a:r>
              <a:rPr lang="cs-CZ" sz="2800" b="1" dirty="0" err="1">
                <a:latin typeface="+mn-lt"/>
              </a:rPr>
              <a:t>Designing</a:t>
            </a:r>
            <a:r>
              <a:rPr lang="cs-CZ" sz="2800" b="1" dirty="0">
                <a:latin typeface="+mn-lt"/>
              </a:rPr>
              <a:t> EDIT: </a:t>
            </a:r>
          </a:p>
          <a:p>
            <a:pPr marL="914400" lvl="1" indent="-457200" defTabSz="801654">
              <a:spcAft>
                <a:spcPts val="1249"/>
              </a:spcAft>
              <a:buClr>
                <a:srgbClr val="003399"/>
              </a:buClr>
              <a:buFont typeface="Arial" panose="020B0604020202020204" pitchFamily="34" charset="0"/>
              <a:buChar char="•"/>
              <a:defRPr/>
            </a:pPr>
            <a:r>
              <a:rPr lang="cs-CZ" sz="2800" dirty="0">
                <a:latin typeface="+mn-lt"/>
              </a:rPr>
              <a:t>ENVIROS, ENEA, STENUM, UBA</a:t>
            </a:r>
          </a:p>
          <a:p>
            <a:pPr marL="457200" indent="-457200" defTabSz="801654">
              <a:spcAft>
                <a:spcPts val="1249"/>
              </a:spcAft>
              <a:buClr>
                <a:srgbClr val="003399"/>
              </a:buClr>
              <a:buFont typeface="Arial" panose="020B0604020202020204" pitchFamily="34" charset="0"/>
              <a:buChar char="•"/>
              <a:defRPr/>
            </a:pPr>
            <a:r>
              <a:rPr lang="cs-CZ" sz="2800" b="1" dirty="0" err="1">
                <a:latin typeface="+mn-lt"/>
              </a:rPr>
              <a:t>Training</a:t>
            </a:r>
            <a:r>
              <a:rPr lang="cs-CZ" sz="2800" b="1" dirty="0">
                <a:latin typeface="+mn-lt"/>
              </a:rPr>
              <a:t> and pilot </a:t>
            </a:r>
            <a:r>
              <a:rPr lang="cs-CZ" sz="2800" b="1" dirty="0" err="1">
                <a:latin typeface="+mn-lt"/>
              </a:rPr>
              <a:t>implementation</a:t>
            </a:r>
            <a:r>
              <a:rPr lang="cs-CZ" sz="2800" b="1" dirty="0">
                <a:latin typeface="+mn-lt"/>
              </a:rPr>
              <a:t>: </a:t>
            </a:r>
          </a:p>
          <a:p>
            <a:pPr marL="914400" lvl="1" indent="-457200" defTabSz="801654">
              <a:spcAft>
                <a:spcPts val="1249"/>
              </a:spcAft>
              <a:buClr>
                <a:srgbClr val="003399"/>
              </a:buClr>
              <a:buFont typeface="Arial" panose="020B0604020202020204" pitchFamily="34" charset="0"/>
              <a:buChar char="•"/>
              <a:defRPr/>
            </a:pPr>
            <a:r>
              <a:rPr lang="cs-CZ" sz="2800" dirty="0">
                <a:latin typeface="+mn-lt"/>
              </a:rPr>
              <a:t>ENEA, ENVIROS, </a:t>
            </a:r>
            <a:r>
              <a:rPr lang="cs-CZ" sz="2800" dirty="0" err="1">
                <a:latin typeface="+mn-lt"/>
              </a:rPr>
              <a:t>ProAkademia</a:t>
            </a:r>
            <a:r>
              <a:rPr lang="cs-CZ" sz="2800" dirty="0">
                <a:latin typeface="+mn-lt"/>
              </a:rPr>
              <a:t>, STENUM</a:t>
            </a:r>
            <a:endParaRPr lang="en-GB" dirty="0">
              <a:latin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mtClean="0">
                <a:solidFill>
                  <a:srgbClr val="FF0000"/>
                </a:solidFill>
              </a:rPr>
              <a:t>Goals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cs-CZ" sz="2800" dirty="0" smtClean="0"/>
          </a:p>
          <a:p>
            <a:pPr>
              <a:defRPr/>
            </a:pPr>
            <a:r>
              <a:rPr lang="en-GB" sz="2800" dirty="0" smtClean="0"/>
              <a:t>to </a:t>
            </a:r>
            <a:r>
              <a:rPr lang="en-GB" sz="2800" dirty="0"/>
              <a:t>become acquainted with the draft EDIT tool </a:t>
            </a:r>
            <a:r>
              <a:rPr lang="en-GB" sz="2800" dirty="0" smtClean="0"/>
              <a:t>methodology</a:t>
            </a:r>
            <a:endParaRPr lang="cs-CZ" sz="2800" dirty="0" smtClean="0"/>
          </a:p>
          <a:p>
            <a:pPr>
              <a:defRPr/>
            </a:pPr>
            <a:endParaRPr lang="cs-CZ" sz="2800" dirty="0" smtClean="0"/>
          </a:p>
          <a:p>
            <a:pPr>
              <a:defRPr/>
            </a:pPr>
            <a:r>
              <a:rPr lang="en-GB" sz="2800" dirty="0" smtClean="0"/>
              <a:t>get </a:t>
            </a:r>
            <a:r>
              <a:rPr lang="en-GB" sz="2800" dirty="0"/>
              <a:t>an internal feedback on the methodology and related materials </a:t>
            </a:r>
            <a:endParaRPr lang="cs-CZ" sz="2800" dirty="0" smtClean="0"/>
          </a:p>
          <a:p>
            <a:pPr>
              <a:defRPr/>
            </a:pPr>
            <a:endParaRPr lang="cs-CZ" sz="2800" dirty="0" smtClean="0"/>
          </a:p>
          <a:p>
            <a:pPr>
              <a:defRPr/>
            </a:pPr>
            <a:r>
              <a:rPr lang="en-GB" sz="2800" dirty="0" smtClean="0"/>
              <a:t>test </a:t>
            </a:r>
            <a:r>
              <a:rPr lang="en-GB" sz="2800" dirty="0"/>
              <a:t>first "condensed" version of the EDIT tool </a:t>
            </a:r>
            <a:r>
              <a:rPr lang="en-GB" sz="2800" dirty="0" smtClean="0"/>
              <a:t>training</a:t>
            </a:r>
            <a:endParaRPr lang="cs-CZ" sz="2800" dirty="0" smtClean="0"/>
          </a:p>
          <a:p>
            <a:pPr marL="0" indent="0">
              <a:buFontTx/>
              <a:buNone/>
              <a:defRPr/>
            </a:pPr>
            <a:endParaRPr lang="cs-CZ" sz="2400" dirty="0"/>
          </a:p>
          <a:p>
            <a:pPr marL="0" indent="0">
              <a:buFontTx/>
              <a:buNone/>
              <a:defRPr/>
            </a:pPr>
            <a:endParaRPr lang="cs-CZ" sz="240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cs-CZ" smtClean="0">
                <a:solidFill>
                  <a:srgbClr val="FF0000"/>
                </a:solidFill>
              </a:rPr>
              <a:t>Planned  outputs</a:t>
            </a:r>
            <a:endParaRPr lang="cs-CZ" altLang="cs-CZ" smtClean="0">
              <a:solidFill>
                <a:srgbClr val="FF0000"/>
              </a:solidFill>
            </a:endParaRPr>
          </a:p>
        </p:txBody>
      </p:sp>
      <p:sp>
        <p:nvSpPr>
          <p:cNvPr id="7171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altLang="cs-CZ" sz="2400" smtClean="0"/>
          </a:p>
          <a:p>
            <a:r>
              <a:rPr lang="en-GB" altLang="cs-CZ" sz="2400" smtClean="0"/>
              <a:t>Overall feedback for improvement of the EDIT training (both content and methods)</a:t>
            </a:r>
            <a:endParaRPr lang="cs-CZ" altLang="cs-CZ" sz="2400" smtClean="0"/>
          </a:p>
          <a:p>
            <a:endParaRPr lang="cs-CZ" altLang="cs-CZ" sz="2400" smtClean="0"/>
          </a:p>
          <a:p>
            <a:r>
              <a:rPr lang="en-GB" altLang="cs-CZ" sz="2400" smtClean="0"/>
              <a:t>Remarks and suggestions to EDIT methodology and training materials</a:t>
            </a:r>
            <a:endParaRPr lang="cs-CZ" altLang="cs-CZ" sz="2400" smtClean="0"/>
          </a:p>
          <a:p>
            <a:endParaRPr lang="cs-CZ" altLang="cs-CZ" sz="2400" smtClean="0"/>
          </a:p>
          <a:p>
            <a:r>
              <a:rPr lang="en-GB" altLang="cs-CZ" sz="2400" smtClean="0"/>
              <a:t>Suggestions for future training and roles of the core team members</a:t>
            </a:r>
            <a:endParaRPr lang="cs-CZ" altLang="cs-CZ" sz="2400" smtClean="0"/>
          </a:p>
          <a:p>
            <a:endParaRPr lang="cs-CZ" altLang="cs-CZ" sz="2400" smtClean="0"/>
          </a:p>
          <a:p>
            <a:r>
              <a:rPr lang="en-GB" altLang="cs-CZ" sz="2400" smtClean="0"/>
              <a:t>Plan for next steps</a:t>
            </a:r>
            <a:endParaRPr lang="cs-CZ" altLang="cs-CZ" sz="240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3600" smtClean="0"/>
              <a:t>1. Introduction into EDIT Value tool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3400" y="2093913"/>
            <a:ext cx="8077200" cy="4078287"/>
          </a:xfrm>
        </p:spPr>
        <p:txBody>
          <a:bodyPr/>
          <a:lstStyle/>
          <a:p>
            <a:pPr marL="0" indent="0">
              <a:buFontTx/>
              <a:buNone/>
              <a:defRPr/>
            </a:pPr>
            <a:endParaRPr lang="cs-CZ" sz="3200" i="1" dirty="0" smtClean="0"/>
          </a:p>
          <a:p>
            <a:pPr marL="0" indent="0">
              <a:buFontTx/>
              <a:buNone/>
              <a:defRPr/>
            </a:pPr>
            <a:r>
              <a:rPr lang="cs-CZ" sz="3200" i="1" dirty="0" smtClean="0"/>
              <a:t>EDIT = </a:t>
            </a:r>
            <a:endParaRPr lang="cs-CZ" sz="3200" i="1" dirty="0"/>
          </a:p>
          <a:p>
            <a:pPr marL="0" indent="0">
              <a:buFontTx/>
              <a:buNone/>
              <a:defRPr/>
            </a:pPr>
            <a:endParaRPr lang="cs-CZ" sz="3200" b="1" i="1" dirty="0" smtClean="0"/>
          </a:p>
          <a:p>
            <a:pPr>
              <a:defRPr/>
            </a:pPr>
            <a:r>
              <a:rPr lang="en-GB" sz="3200" b="1" i="1" dirty="0" smtClean="0"/>
              <a:t>E</a:t>
            </a:r>
            <a:r>
              <a:rPr lang="en-GB" sz="3200" i="1" dirty="0" smtClean="0"/>
              <a:t>co-Innovation </a:t>
            </a:r>
            <a:endParaRPr lang="cs-CZ" sz="3200" i="1" dirty="0" smtClean="0"/>
          </a:p>
          <a:p>
            <a:pPr>
              <a:defRPr/>
            </a:pPr>
            <a:r>
              <a:rPr lang="en-GB" sz="3200" b="1" i="1" dirty="0" smtClean="0"/>
              <a:t>D</a:t>
            </a:r>
            <a:r>
              <a:rPr lang="en-GB" sz="3200" i="1" dirty="0" smtClean="0"/>
              <a:t>iagnosis and </a:t>
            </a:r>
            <a:endParaRPr lang="cs-CZ" sz="3200" i="1" dirty="0" smtClean="0"/>
          </a:p>
          <a:p>
            <a:pPr>
              <a:defRPr/>
            </a:pPr>
            <a:r>
              <a:rPr lang="en-GB" sz="3200" b="1" i="1" dirty="0" smtClean="0"/>
              <a:t>I</a:t>
            </a:r>
            <a:r>
              <a:rPr lang="en-GB" sz="3200" i="1" dirty="0" smtClean="0"/>
              <a:t>mplementation </a:t>
            </a:r>
            <a:endParaRPr lang="cs-CZ" sz="3200" i="1" dirty="0" smtClean="0"/>
          </a:p>
          <a:p>
            <a:pPr>
              <a:defRPr/>
            </a:pPr>
            <a:r>
              <a:rPr lang="en-GB" sz="3200" b="1" i="1" dirty="0" smtClean="0"/>
              <a:t>T</a:t>
            </a:r>
            <a:r>
              <a:rPr lang="en-GB" sz="3200" i="1" dirty="0" smtClean="0"/>
              <a:t>ool </a:t>
            </a:r>
            <a:endParaRPr lang="cs-CZ" sz="3200" i="1" dirty="0" smtClean="0"/>
          </a:p>
          <a:p>
            <a:pPr marL="0" indent="0" algn="r">
              <a:buFontTx/>
              <a:buNone/>
              <a:defRPr/>
            </a:pPr>
            <a:r>
              <a:rPr lang="en-GB" sz="3200" i="1" dirty="0" smtClean="0"/>
              <a:t>for Increase of Enterprise </a:t>
            </a:r>
            <a:r>
              <a:rPr lang="en-GB" sz="3200" b="1" i="1" dirty="0" smtClean="0"/>
              <a:t>Value</a:t>
            </a:r>
            <a:endParaRPr lang="cs-CZ" sz="32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876300" y="5589588"/>
            <a:ext cx="6483350" cy="571500"/>
          </a:xfrm>
        </p:spPr>
        <p:txBody>
          <a:bodyPr/>
          <a:lstStyle/>
          <a:p>
            <a:pPr algn="l"/>
            <a:r>
              <a:rPr lang="cs-CZ" altLang="cs-CZ" sz="1800" smtClean="0">
                <a:solidFill>
                  <a:srgbClr val="FF0000"/>
                </a:solidFill>
              </a:rPr>
              <a:t>Management Pyramid</a:t>
            </a:r>
          </a:p>
        </p:txBody>
      </p:sp>
      <p:grpSp>
        <p:nvGrpSpPr>
          <p:cNvPr id="9219" name="Group 3"/>
          <p:cNvGrpSpPr>
            <a:grpSpLocks/>
          </p:cNvGrpSpPr>
          <p:nvPr/>
        </p:nvGrpSpPr>
        <p:grpSpPr bwMode="auto">
          <a:xfrm>
            <a:off x="404813" y="1608138"/>
            <a:ext cx="3560762" cy="3732212"/>
            <a:chOff x="576" y="1536"/>
            <a:chExt cx="2243" cy="2352"/>
          </a:xfrm>
        </p:grpSpPr>
        <p:grpSp>
          <p:nvGrpSpPr>
            <p:cNvPr id="9229" name="Group 4"/>
            <p:cNvGrpSpPr>
              <a:grpSpLocks/>
            </p:cNvGrpSpPr>
            <p:nvPr/>
          </p:nvGrpSpPr>
          <p:grpSpPr bwMode="auto">
            <a:xfrm>
              <a:off x="576" y="1536"/>
              <a:ext cx="2243" cy="2352"/>
              <a:chOff x="192" y="67"/>
              <a:chExt cx="257" cy="221"/>
            </a:xfrm>
          </p:grpSpPr>
          <p:sp>
            <p:nvSpPr>
              <p:cNvPr id="9236" name="Line 5"/>
              <p:cNvSpPr>
                <a:spLocks noChangeShapeType="1"/>
              </p:cNvSpPr>
              <p:nvPr/>
            </p:nvSpPr>
            <p:spPr bwMode="auto">
              <a:xfrm flipH="1">
                <a:off x="192" y="67"/>
                <a:ext cx="128" cy="220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9237" name="Line 6"/>
              <p:cNvSpPr>
                <a:spLocks noChangeShapeType="1"/>
              </p:cNvSpPr>
              <p:nvPr/>
            </p:nvSpPr>
            <p:spPr bwMode="auto">
              <a:xfrm>
                <a:off x="322" y="69"/>
                <a:ext cx="127" cy="219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9238" name="Line 7"/>
              <p:cNvSpPr>
                <a:spLocks noChangeShapeType="1"/>
              </p:cNvSpPr>
              <p:nvPr/>
            </p:nvSpPr>
            <p:spPr bwMode="auto">
              <a:xfrm>
                <a:off x="194" y="287"/>
                <a:ext cx="254" cy="0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9239" name="Line 8"/>
              <p:cNvSpPr>
                <a:spLocks noChangeShapeType="1"/>
              </p:cNvSpPr>
              <p:nvPr/>
            </p:nvSpPr>
            <p:spPr bwMode="auto">
              <a:xfrm>
                <a:off x="211" y="254"/>
                <a:ext cx="219" cy="0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9240" name="Line 9"/>
              <p:cNvSpPr>
                <a:spLocks noChangeShapeType="1"/>
              </p:cNvSpPr>
              <p:nvPr/>
            </p:nvSpPr>
            <p:spPr bwMode="auto">
              <a:xfrm>
                <a:off x="232" y="221"/>
                <a:ext cx="177" cy="0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9241" name="Line 10"/>
              <p:cNvSpPr>
                <a:spLocks noChangeShapeType="1"/>
              </p:cNvSpPr>
              <p:nvPr/>
            </p:nvSpPr>
            <p:spPr bwMode="auto">
              <a:xfrm>
                <a:off x="251" y="186"/>
                <a:ext cx="140" cy="0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9242" name="Line 11"/>
              <p:cNvSpPr>
                <a:spLocks noChangeShapeType="1"/>
              </p:cNvSpPr>
              <p:nvPr/>
            </p:nvSpPr>
            <p:spPr bwMode="auto">
              <a:xfrm>
                <a:off x="272" y="153"/>
                <a:ext cx="98" cy="0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9243" name="Line 12"/>
              <p:cNvSpPr>
                <a:spLocks noChangeShapeType="1"/>
              </p:cNvSpPr>
              <p:nvPr/>
            </p:nvSpPr>
            <p:spPr bwMode="auto">
              <a:xfrm>
                <a:off x="291" y="119"/>
                <a:ext cx="60" cy="0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</p:grpSp>
        <p:sp>
          <p:nvSpPr>
            <p:cNvPr id="9230" name="Text Box 13"/>
            <p:cNvSpPr txBox="1">
              <a:spLocks noChangeArrowheads="1"/>
            </p:cNvSpPr>
            <p:nvPr/>
          </p:nvSpPr>
          <p:spPr bwMode="auto">
            <a:xfrm>
              <a:off x="1056" y="3552"/>
              <a:ext cx="1344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1435" tIns="45718" rIns="91435" bIns="45718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endParaRPr lang="cs-CZ" altLang="cs-CZ" sz="1400" b="1">
                <a:latin typeface="Verdana" pitchFamily="34" charset="0"/>
              </a:endParaRPr>
            </a:p>
          </p:txBody>
        </p:sp>
        <p:sp>
          <p:nvSpPr>
            <p:cNvPr id="9231" name="Text Box 14"/>
            <p:cNvSpPr txBox="1">
              <a:spLocks noChangeArrowheads="1"/>
            </p:cNvSpPr>
            <p:nvPr/>
          </p:nvSpPr>
          <p:spPr bwMode="auto">
            <a:xfrm>
              <a:off x="1200" y="2880"/>
              <a:ext cx="1104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1435" tIns="45718" rIns="91435" bIns="45718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endParaRPr lang="cs-CZ" altLang="cs-CZ">
                <a:latin typeface="Verdana" pitchFamily="34" charset="0"/>
              </a:endParaRPr>
            </a:p>
          </p:txBody>
        </p:sp>
        <p:sp>
          <p:nvSpPr>
            <p:cNvPr id="9232" name="Text Box 15"/>
            <p:cNvSpPr txBox="1">
              <a:spLocks noChangeArrowheads="1"/>
            </p:cNvSpPr>
            <p:nvPr/>
          </p:nvSpPr>
          <p:spPr bwMode="auto">
            <a:xfrm>
              <a:off x="1248" y="3216"/>
              <a:ext cx="1008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1435" tIns="45718" rIns="91435" bIns="45718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endParaRPr lang="cs-CZ" altLang="cs-CZ">
                <a:latin typeface="Verdana" pitchFamily="34" charset="0"/>
              </a:endParaRPr>
            </a:p>
          </p:txBody>
        </p:sp>
        <p:sp>
          <p:nvSpPr>
            <p:cNvPr id="9233" name="Text Box 16"/>
            <p:cNvSpPr txBox="1">
              <a:spLocks noChangeArrowheads="1"/>
            </p:cNvSpPr>
            <p:nvPr/>
          </p:nvSpPr>
          <p:spPr bwMode="auto">
            <a:xfrm>
              <a:off x="1104" y="2544"/>
              <a:ext cx="1296" cy="2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1435" tIns="45718" rIns="91435" bIns="45718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endParaRPr lang="cs-CZ" altLang="cs-CZ">
                <a:latin typeface="Verdana" pitchFamily="34" charset="0"/>
              </a:endParaRPr>
            </a:p>
          </p:txBody>
        </p:sp>
        <p:sp>
          <p:nvSpPr>
            <p:cNvPr id="9234" name="Text Box 17"/>
            <p:cNvSpPr txBox="1">
              <a:spLocks noChangeArrowheads="1"/>
            </p:cNvSpPr>
            <p:nvPr/>
          </p:nvSpPr>
          <p:spPr bwMode="auto">
            <a:xfrm>
              <a:off x="1104" y="2160"/>
              <a:ext cx="1248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1435" tIns="45718" rIns="91435" bIns="45718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endParaRPr lang="cs-CZ" altLang="cs-CZ">
                <a:latin typeface="Verdana" pitchFamily="34" charset="0"/>
              </a:endParaRPr>
            </a:p>
          </p:txBody>
        </p:sp>
        <p:sp>
          <p:nvSpPr>
            <p:cNvPr id="9235" name="Text Box 18"/>
            <p:cNvSpPr txBox="1">
              <a:spLocks noChangeArrowheads="1"/>
            </p:cNvSpPr>
            <p:nvPr/>
          </p:nvSpPr>
          <p:spPr bwMode="auto">
            <a:xfrm>
              <a:off x="1200" y="1824"/>
              <a:ext cx="1104" cy="2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1435" tIns="45718" rIns="91435" bIns="45718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endParaRPr lang="cs-CZ" altLang="cs-CZ">
                <a:latin typeface="Verdana" pitchFamily="34" charset="0"/>
              </a:endParaRPr>
            </a:p>
          </p:txBody>
        </p:sp>
      </p:grpSp>
      <p:sp>
        <p:nvSpPr>
          <p:cNvPr id="9220" name="Text Box 19"/>
          <p:cNvSpPr txBox="1">
            <a:spLocks noChangeArrowheads="1"/>
          </p:cNvSpPr>
          <p:nvPr/>
        </p:nvSpPr>
        <p:spPr bwMode="auto">
          <a:xfrm>
            <a:off x="1397000" y="2092325"/>
            <a:ext cx="1585913" cy="39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5" tIns="45718" rIns="91435" bIns="45718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ctr"/>
            <a:r>
              <a:rPr lang="cs-CZ" altLang="cs-CZ" sz="2000">
                <a:solidFill>
                  <a:srgbClr val="4D4D4D"/>
                </a:solidFill>
              </a:rPr>
              <a:t>PRODUCTS</a:t>
            </a:r>
          </a:p>
        </p:txBody>
      </p:sp>
      <p:sp>
        <p:nvSpPr>
          <p:cNvPr id="9221" name="Text Box 20"/>
          <p:cNvSpPr txBox="1">
            <a:spLocks noChangeArrowheads="1"/>
          </p:cNvSpPr>
          <p:nvPr/>
        </p:nvSpPr>
        <p:spPr bwMode="auto">
          <a:xfrm>
            <a:off x="1238250" y="2668588"/>
            <a:ext cx="1736725" cy="392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5" tIns="45718" rIns="91435" bIns="45718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ctr"/>
            <a:r>
              <a:rPr lang="cs-CZ" altLang="cs-CZ" sz="2000">
                <a:solidFill>
                  <a:srgbClr val="4D4D4D"/>
                </a:solidFill>
              </a:rPr>
              <a:t>PROCESSES</a:t>
            </a:r>
          </a:p>
        </p:txBody>
      </p:sp>
      <p:sp>
        <p:nvSpPr>
          <p:cNvPr id="9222" name="Text Box 21"/>
          <p:cNvSpPr txBox="1">
            <a:spLocks noChangeArrowheads="1"/>
          </p:cNvSpPr>
          <p:nvPr/>
        </p:nvSpPr>
        <p:spPr bwMode="auto">
          <a:xfrm>
            <a:off x="615950" y="3243263"/>
            <a:ext cx="3070225" cy="39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5" tIns="45718" rIns="91435" bIns="45718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ctr"/>
            <a:r>
              <a:rPr lang="cs-CZ" altLang="cs-CZ" sz="2000">
                <a:solidFill>
                  <a:srgbClr val="4D4D4D"/>
                </a:solidFill>
              </a:rPr>
              <a:t>MANAGEMENT SYSTEM</a:t>
            </a:r>
          </a:p>
        </p:txBody>
      </p:sp>
      <p:sp>
        <p:nvSpPr>
          <p:cNvPr id="9223" name="Text Box 22"/>
          <p:cNvSpPr txBox="1">
            <a:spLocks noChangeArrowheads="1"/>
          </p:cNvSpPr>
          <p:nvPr/>
        </p:nvSpPr>
        <p:spPr bwMode="auto">
          <a:xfrm>
            <a:off x="1395413" y="3819525"/>
            <a:ext cx="1528762" cy="392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5" tIns="45718" rIns="91435" bIns="45718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ctr"/>
            <a:r>
              <a:rPr lang="cs-CZ" altLang="cs-CZ" sz="2000">
                <a:solidFill>
                  <a:srgbClr val="4D4D4D"/>
                </a:solidFill>
              </a:rPr>
              <a:t>STRATEGY</a:t>
            </a:r>
          </a:p>
        </p:txBody>
      </p:sp>
      <p:sp>
        <p:nvSpPr>
          <p:cNvPr id="9224" name="Text Box 23"/>
          <p:cNvSpPr txBox="1">
            <a:spLocks noChangeArrowheads="1"/>
          </p:cNvSpPr>
          <p:nvPr/>
        </p:nvSpPr>
        <p:spPr bwMode="auto">
          <a:xfrm>
            <a:off x="895350" y="4395788"/>
            <a:ext cx="2597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5" tIns="45718" rIns="91435" bIns="45718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ctr"/>
            <a:r>
              <a:rPr lang="cs-CZ" altLang="cs-CZ" sz="2000">
                <a:solidFill>
                  <a:srgbClr val="4D4D4D"/>
                </a:solidFill>
              </a:rPr>
              <a:t>VISION AND GOALS</a:t>
            </a:r>
          </a:p>
        </p:txBody>
      </p:sp>
      <p:sp>
        <p:nvSpPr>
          <p:cNvPr id="9225" name="Text Box 24"/>
          <p:cNvSpPr txBox="1">
            <a:spLocks noChangeArrowheads="1"/>
          </p:cNvSpPr>
          <p:nvPr/>
        </p:nvSpPr>
        <p:spPr bwMode="auto">
          <a:xfrm>
            <a:off x="1012825" y="4972050"/>
            <a:ext cx="2209800" cy="392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5" tIns="45718" rIns="91435" bIns="45718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ctr"/>
            <a:r>
              <a:rPr lang="cs-CZ" altLang="cs-CZ" sz="2000">
                <a:solidFill>
                  <a:srgbClr val="4D4D4D"/>
                </a:solidFill>
              </a:rPr>
              <a:t>STAKEHOLDERS</a:t>
            </a:r>
          </a:p>
        </p:txBody>
      </p:sp>
      <p:sp>
        <p:nvSpPr>
          <p:cNvPr id="9226" name="Text Box 25"/>
          <p:cNvSpPr txBox="1">
            <a:spLocks noChangeArrowheads="1"/>
          </p:cNvSpPr>
          <p:nvPr/>
        </p:nvSpPr>
        <p:spPr bwMode="auto">
          <a:xfrm>
            <a:off x="4937125" y="2827338"/>
            <a:ext cx="1841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5" tIns="45718" rIns="91435" bIns="45718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>
              <a:spcBef>
                <a:spcPct val="20000"/>
              </a:spcBef>
              <a:buClr>
                <a:srgbClr val="FF9900"/>
              </a:buClr>
            </a:pPr>
            <a:endParaRPr lang="cs-CZ" altLang="cs-CZ" sz="2800">
              <a:latin typeface="Garamond" pitchFamily="18" charset="0"/>
            </a:endParaRPr>
          </a:p>
        </p:txBody>
      </p:sp>
      <p:sp>
        <p:nvSpPr>
          <p:cNvPr id="9227" name="Rectangle 26"/>
          <p:cNvSpPr>
            <a:spLocks noChangeArrowheads="1"/>
          </p:cNvSpPr>
          <p:nvPr/>
        </p:nvSpPr>
        <p:spPr bwMode="auto">
          <a:xfrm>
            <a:off x="3505200" y="2362200"/>
            <a:ext cx="17526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9228" name="Text Box 28"/>
          <p:cNvSpPr txBox="1">
            <a:spLocks/>
          </p:cNvSpPr>
          <p:nvPr/>
        </p:nvSpPr>
        <p:spPr bwMode="auto">
          <a:xfrm>
            <a:off x="3965575" y="1609725"/>
            <a:ext cx="4391025" cy="3314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 r:embed="rId2"/>
                  <a:srcRect/>
                  <a:tile tx="0" ty="0" sx="100000" sy="100000" flip="none" algn="tl"/>
                </a:blipFill>
              </a14:hiddenFill>
            </a:ext>
            <a:ext uri="{91240B29-F687-4F45-9708-019B960494DF}">
              <a14:hiddenLine xmlns:a14="http://schemas.microsoft.com/office/drawing/2010/main" xmlns="" w="254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4291" tIns="32146" rIns="64291" bIns="32146">
            <a:spAutoFit/>
          </a:bodyPr>
          <a:lstStyle>
            <a:lvl1pPr defTabSz="642938"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642938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642938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642938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642938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>
              <a:spcBef>
                <a:spcPct val="20000"/>
              </a:spcBef>
              <a:buClr>
                <a:srgbClr val="FF9900"/>
              </a:buClr>
            </a:pPr>
            <a:r>
              <a:rPr lang="cs-CZ" altLang="cs-CZ" sz="2200" b="1">
                <a:latin typeface="Arial" pitchFamily="34" charset="0"/>
              </a:rPr>
              <a:t>RESOURCE EFFICIENCY (RE)</a:t>
            </a:r>
            <a:r>
              <a:rPr lang="cs-CZ" altLang="cs-CZ" sz="2200">
                <a:latin typeface="Arial" pitchFamily="34" charset="0"/>
              </a:rPr>
              <a:t> </a:t>
            </a:r>
            <a:r>
              <a:rPr lang="cs-CZ" altLang="cs-CZ" sz="2200" b="1">
                <a:latin typeface="Arial" pitchFamily="34" charset="0"/>
              </a:rPr>
              <a:t>is related to material and energy flows</a:t>
            </a:r>
            <a:r>
              <a:rPr lang="cs-CZ" altLang="cs-CZ" sz="2200">
                <a:latin typeface="Arial" pitchFamily="34" charset="0"/>
              </a:rPr>
              <a:t> at the physical level of a business (processes and products)</a:t>
            </a:r>
          </a:p>
          <a:p>
            <a:pPr>
              <a:spcBef>
                <a:spcPct val="20000"/>
              </a:spcBef>
              <a:buClr>
                <a:srgbClr val="FF9900"/>
              </a:buClr>
            </a:pPr>
            <a:endParaRPr lang="cs-CZ" altLang="cs-CZ" sz="2200">
              <a:latin typeface="Arial" pitchFamily="34" charset="0"/>
            </a:endParaRPr>
          </a:p>
          <a:p>
            <a:pPr>
              <a:spcBef>
                <a:spcPct val="20000"/>
              </a:spcBef>
              <a:buClr>
                <a:srgbClr val="FF9900"/>
              </a:buClr>
            </a:pPr>
            <a:r>
              <a:rPr lang="cs-CZ" altLang="cs-CZ" sz="2200" b="1">
                <a:latin typeface="Arial" pitchFamily="34" charset="0"/>
              </a:rPr>
              <a:t>RE is influenced by all levels of the management pyramid</a:t>
            </a:r>
          </a:p>
          <a:p>
            <a:pPr>
              <a:spcBef>
                <a:spcPct val="20000"/>
              </a:spcBef>
              <a:buClr>
                <a:srgbClr val="FF9900"/>
              </a:buClr>
            </a:pPr>
            <a:r>
              <a:rPr lang="cs-CZ" altLang="cs-CZ" sz="2200">
                <a:latin typeface="Arial" pitchFamily="34" charset="0"/>
              </a:rPr>
              <a:t> </a:t>
            </a:r>
            <a:endParaRPr lang="cs-CZ" altLang="cs-CZ" sz="2200">
              <a:solidFill>
                <a:srgbClr val="000000"/>
              </a:solidFill>
              <a:latin typeface="Gill Sans"/>
              <a:sym typeface="Gill San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5805488"/>
            <a:ext cx="8820150" cy="571500"/>
          </a:xfrm>
        </p:spPr>
        <p:txBody>
          <a:bodyPr/>
          <a:lstStyle/>
          <a:p>
            <a:r>
              <a:rPr lang="cs-CZ" altLang="cs-CZ" sz="2400" smtClean="0"/>
              <a:t>Management Pyramid and examples of RE instruments</a:t>
            </a:r>
          </a:p>
        </p:txBody>
      </p:sp>
      <p:grpSp>
        <p:nvGrpSpPr>
          <p:cNvPr id="10243" name="Group 3"/>
          <p:cNvGrpSpPr>
            <a:grpSpLocks/>
          </p:cNvGrpSpPr>
          <p:nvPr/>
        </p:nvGrpSpPr>
        <p:grpSpPr bwMode="auto">
          <a:xfrm>
            <a:off x="404813" y="1608138"/>
            <a:ext cx="3560762" cy="3732212"/>
            <a:chOff x="576" y="1536"/>
            <a:chExt cx="2243" cy="2352"/>
          </a:xfrm>
        </p:grpSpPr>
        <p:grpSp>
          <p:nvGrpSpPr>
            <p:cNvPr id="10256" name="Group 4"/>
            <p:cNvGrpSpPr>
              <a:grpSpLocks/>
            </p:cNvGrpSpPr>
            <p:nvPr/>
          </p:nvGrpSpPr>
          <p:grpSpPr bwMode="auto">
            <a:xfrm>
              <a:off x="576" y="1536"/>
              <a:ext cx="2243" cy="2352"/>
              <a:chOff x="192" y="67"/>
              <a:chExt cx="257" cy="221"/>
            </a:xfrm>
          </p:grpSpPr>
          <p:sp>
            <p:nvSpPr>
              <p:cNvPr id="10263" name="Line 5"/>
              <p:cNvSpPr>
                <a:spLocks noChangeShapeType="1"/>
              </p:cNvSpPr>
              <p:nvPr/>
            </p:nvSpPr>
            <p:spPr bwMode="auto">
              <a:xfrm flipH="1">
                <a:off x="192" y="67"/>
                <a:ext cx="128" cy="220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0264" name="Line 6"/>
              <p:cNvSpPr>
                <a:spLocks noChangeShapeType="1"/>
              </p:cNvSpPr>
              <p:nvPr/>
            </p:nvSpPr>
            <p:spPr bwMode="auto">
              <a:xfrm>
                <a:off x="322" y="69"/>
                <a:ext cx="127" cy="219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0265" name="Line 7"/>
              <p:cNvSpPr>
                <a:spLocks noChangeShapeType="1"/>
              </p:cNvSpPr>
              <p:nvPr/>
            </p:nvSpPr>
            <p:spPr bwMode="auto">
              <a:xfrm>
                <a:off x="194" y="287"/>
                <a:ext cx="254" cy="0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0266" name="Line 8"/>
              <p:cNvSpPr>
                <a:spLocks noChangeShapeType="1"/>
              </p:cNvSpPr>
              <p:nvPr/>
            </p:nvSpPr>
            <p:spPr bwMode="auto">
              <a:xfrm>
                <a:off x="211" y="254"/>
                <a:ext cx="219" cy="0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0267" name="Line 9"/>
              <p:cNvSpPr>
                <a:spLocks noChangeShapeType="1"/>
              </p:cNvSpPr>
              <p:nvPr/>
            </p:nvSpPr>
            <p:spPr bwMode="auto">
              <a:xfrm>
                <a:off x="232" y="221"/>
                <a:ext cx="177" cy="0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0268" name="Line 10"/>
              <p:cNvSpPr>
                <a:spLocks noChangeShapeType="1"/>
              </p:cNvSpPr>
              <p:nvPr/>
            </p:nvSpPr>
            <p:spPr bwMode="auto">
              <a:xfrm>
                <a:off x="251" y="186"/>
                <a:ext cx="140" cy="0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0269" name="Line 11"/>
              <p:cNvSpPr>
                <a:spLocks noChangeShapeType="1"/>
              </p:cNvSpPr>
              <p:nvPr/>
            </p:nvSpPr>
            <p:spPr bwMode="auto">
              <a:xfrm>
                <a:off x="272" y="153"/>
                <a:ext cx="98" cy="0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0270" name="Line 12"/>
              <p:cNvSpPr>
                <a:spLocks noChangeShapeType="1"/>
              </p:cNvSpPr>
              <p:nvPr/>
            </p:nvSpPr>
            <p:spPr bwMode="auto">
              <a:xfrm>
                <a:off x="291" y="119"/>
                <a:ext cx="60" cy="0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</p:grpSp>
        <p:sp>
          <p:nvSpPr>
            <p:cNvPr id="10257" name="Text Box 13"/>
            <p:cNvSpPr txBox="1">
              <a:spLocks noChangeArrowheads="1"/>
            </p:cNvSpPr>
            <p:nvPr/>
          </p:nvSpPr>
          <p:spPr bwMode="auto">
            <a:xfrm>
              <a:off x="1056" y="3552"/>
              <a:ext cx="1344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1435" tIns="45718" rIns="91435" bIns="45718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endParaRPr lang="cs-CZ" altLang="cs-CZ" sz="1400" b="1">
                <a:latin typeface="Verdana" pitchFamily="34" charset="0"/>
              </a:endParaRPr>
            </a:p>
          </p:txBody>
        </p:sp>
        <p:sp>
          <p:nvSpPr>
            <p:cNvPr id="10258" name="Text Box 14"/>
            <p:cNvSpPr txBox="1">
              <a:spLocks noChangeArrowheads="1"/>
            </p:cNvSpPr>
            <p:nvPr/>
          </p:nvSpPr>
          <p:spPr bwMode="auto">
            <a:xfrm>
              <a:off x="1200" y="2880"/>
              <a:ext cx="1104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1435" tIns="45718" rIns="91435" bIns="45718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endParaRPr lang="cs-CZ" altLang="cs-CZ">
                <a:latin typeface="Verdana" pitchFamily="34" charset="0"/>
              </a:endParaRPr>
            </a:p>
          </p:txBody>
        </p:sp>
        <p:sp>
          <p:nvSpPr>
            <p:cNvPr id="10259" name="Text Box 15"/>
            <p:cNvSpPr txBox="1">
              <a:spLocks noChangeArrowheads="1"/>
            </p:cNvSpPr>
            <p:nvPr/>
          </p:nvSpPr>
          <p:spPr bwMode="auto">
            <a:xfrm>
              <a:off x="1248" y="3216"/>
              <a:ext cx="1008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1435" tIns="45718" rIns="91435" bIns="45718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endParaRPr lang="cs-CZ" altLang="cs-CZ">
                <a:latin typeface="Verdana" pitchFamily="34" charset="0"/>
              </a:endParaRPr>
            </a:p>
          </p:txBody>
        </p:sp>
        <p:sp>
          <p:nvSpPr>
            <p:cNvPr id="10260" name="Text Box 16"/>
            <p:cNvSpPr txBox="1">
              <a:spLocks noChangeArrowheads="1"/>
            </p:cNvSpPr>
            <p:nvPr/>
          </p:nvSpPr>
          <p:spPr bwMode="auto">
            <a:xfrm>
              <a:off x="1104" y="2544"/>
              <a:ext cx="1296" cy="2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1435" tIns="45718" rIns="91435" bIns="45718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endParaRPr lang="cs-CZ" altLang="cs-CZ">
                <a:latin typeface="Verdana" pitchFamily="34" charset="0"/>
              </a:endParaRPr>
            </a:p>
          </p:txBody>
        </p:sp>
        <p:sp>
          <p:nvSpPr>
            <p:cNvPr id="10261" name="Text Box 17"/>
            <p:cNvSpPr txBox="1">
              <a:spLocks noChangeArrowheads="1"/>
            </p:cNvSpPr>
            <p:nvPr/>
          </p:nvSpPr>
          <p:spPr bwMode="auto">
            <a:xfrm>
              <a:off x="1104" y="2160"/>
              <a:ext cx="1248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1435" tIns="45718" rIns="91435" bIns="45718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endParaRPr lang="cs-CZ" altLang="cs-CZ">
                <a:latin typeface="Verdana" pitchFamily="34" charset="0"/>
              </a:endParaRPr>
            </a:p>
          </p:txBody>
        </p:sp>
        <p:sp>
          <p:nvSpPr>
            <p:cNvPr id="10262" name="Text Box 18"/>
            <p:cNvSpPr txBox="1">
              <a:spLocks noChangeArrowheads="1"/>
            </p:cNvSpPr>
            <p:nvPr/>
          </p:nvSpPr>
          <p:spPr bwMode="auto">
            <a:xfrm>
              <a:off x="1200" y="1824"/>
              <a:ext cx="1104" cy="2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1435" tIns="45718" rIns="91435" bIns="45718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endParaRPr lang="cs-CZ" altLang="cs-CZ">
                <a:latin typeface="Verdana" pitchFamily="34" charset="0"/>
              </a:endParaRPr>
            </a:p>
          </p:txBody>
        </p:sp>
      </p:grpSp>
      <p:sp>
        <p:nvSpPr>
          <p:cNvPr id="10244" name="Text Box 19"/>
          <p:cNvSpPr txBox="1">
            <a:spLocks noChangeArrowheads="1"/>
          </p:cNvSpPr>
          <p:nvPr/>
        </p:nvSpPr>
        <p:spPr bwMode="auto">
          <a:xfrm>
            <a:off x="1397000" y="2092325"/>
            <a:ext cx="1585913" cy="39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5" tIns="45718" rIns="91435" bIns="45718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ctr"/>
            <a:r>
              <a:rPr lang="cs-CZ" altLang="cs-CZ" sz="2000">
                <a:solidFill>
                  <a:srgbClr val="4D4D4D"/>
                </a:solidFill>
              </a:rPr>
              <a:t>PRODUCTS</a:t>
            </a:r>
          </a:p>
        </p:txBody>
      </p:sp>
      <p:sp>
        <p:nvSpPr>
          <p:cNvPr id="10245" name="Text Box 20"/>
          <p:cNvSpPr txBox="1">
            <a:spLocks noChangeArrowheads="1"/>
          </p:cNvSpPr>
          <p:nvPr/>
        </p:nvSpPr>
        <p:spPr bwMode="auto">
          <a:xfrm>
            <a:off x="1238250" y="2668588"/>
            <a:ext cx="1736725" cy="392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5" tIns="45718" rIns="91435" bIns="45718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ctr"/>
            <a:r>
              <a:rPr lang="cs-CZ" altLang="cs-CZ" sz="2000">
                <a:solidFill>
                  <a:srgbClr val="4D4D4D"/>
                </a:solidFill>
              </a:rPr>
              <a:t>PROCESSES</a:t>
            </a:r>
          </a:p>
        </p:txBody>
      </p:sp>
      <p:sp>
        <p:nvSpPr>
          <p:cNvPr id="10246" name="Text Box 21"/>
          <p:cNvSpPr txBox="1">
            <a:spLocks noChangeArrowheads="1"/>
          </p:cNvSpPr>
          <p:nvPr/>
        </p:nvSpPr>
        <p:spPr bwMode="auto">
          <a:xfrm>
            <a:off x="615950" y="3243263"/>
            <a:ext cx="3070225" cy="39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5" tIns="45718" rIns="91435" bIns="45718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ctr"/>
            <a:r>
              <a:rPr lang="cs-CZ" altLang="cs-CZ" sz="2000">
                <a:solidFill>
                  <a:srgbClr val="4D4D4D"/>
                </a:solidFill>
              </a:rPr>
              <a:t>MANAGEMENT SYSTEM</a:t>
            </a:r>
          </a:p>
        </p:txBody>
      </p:sp>
      <p:sp>
        <p:nvSpPr>
          <p:cNvPr id="10247" name="Text Box 22"/>
          <p:cNvSpPr txBox="1">
            <a:spLocks noChangeArrowheads="1"/>
          </p:cNvSpPr>
          <p:nvPr/>
        </p:nvSpPr>
        <p:spPr bwMode="auto">
          <a:xfrm>
            <a:off x="1395413" y="3819525"/>
            <a:ext cx="1528762" cy="392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5" tIns="45718" rIns="91435" bIns="45718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ctr"/>
            <a:r>
              <a:rPr lang="cs-CZ" altLang="cs-CZ" sz="2000">
                <a:solidFill>
                  <a:srgbClr val="4D4D4D"/>
                </a:solidFill>
              </a:rPr>
              <a:t>STRATEGY</a:t>
            </a:r>
          </a:p>
        </p:txBody>
      </p:sp>
      <p:sp>
        <p:nvSpPr>
          <p:cNvPr id="10248" name="Text Box 23"/>
          <p:cNvSpPr txBox="1">
            <a:spLocks noChangeArrowheads="1"/>
          </p:cNvSpPr>
          <p:nvPr/>
        </p:nvSpPr>
        <p:spPr bwMode="auto">
          <a:xfrm>
            <a:off x="895350" y="4395788"/>
            <a:ext cx="2597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5" tIns="45718" rIns="91435" bIns="45718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ctr"/>
            <a:r>
              <a:rPr lang="cs-CZ" altLang="cs-CZ" sz="2000">
                <a:solidFill>
                  <a:srgbClr val="4D4D4D"/>
                </a:solidFill>
              </a:rPr>
              <a:t>VISION AND GOALS</a:t>
            </a:r>
          </a:p>
        </p:txBody>
      </p:sp>
      <p:sp>
        <p:nvSpPr>
          <p:cNvPr id="10249" name="Text Box 24"/>
          <p:cNvSpPr txBox="1">
            <a:spLocks noChangeArrowheads="1"/>
          </p:cNvSpPr>
          <p:nvPr/>
        </p:nvSpPr>
        <p:spPr bwMode="auto">
          <a:xfrm>
            <a:off x="1012825" y="4972050"/>
            <a:ext cx="2209800" cy="392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5" tIns="45718" rIns="91435" bIns="45718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ctr"/>
            <a:r>
              <a:rPr lang="cs-CZ" altLang="cs-CZ" sz="2000">
                <a:solidFill>
                  <a:srgbClr val="4D4D4D"/>
                </a:solidFill>
              </a:rPr>
              <a:t>STAKEHOLDERS</a:t>
            </a:r>
          </a:p>
        </p:txBody>
      </p:sp>
      <p:sp>
        <p:nvSpPr>
          <p:cNvPr id="10250" name="Text Box 25"/>
          <p:cNvSpPr txBox="1">
            <a:spLocks noChangeArrowheads="1"/>
          </p:cNvSpPr>
          <p:nvPr/>
        </p:nvSpPr>
        <p:spPr bwMode="auto">
          <a:xfrm>
            <a:off x="4937125" y="2827338"/>
            <a:ext cx="1841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5" tIns="45718" rIns="91435" bIns="45718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>
              <a:spcBef>
                <a:spcPct val="20000"/>
              </a:spcBef>
              <a:buClr>
                <a:srgbClr val="FF9900"/>
              </a:buClr>
            </a:pPr>
            <a:endParaRPr lang="cs-CZ" altLang="cs-CZ" sz="2800">
              <a:latin typeface="Garamond" pitchFamily="18" charset="0"/>
            </a:endParaRPr>
          </a:p>
        </p:txBody>
      </p:sp>
      <p:sp>
        <p:nvSpPr>
          <p:cNvPr id="10251" name="Rectangle 26"/>
          <p:cNvSpPr>
            <a:spLocks noChangeArrowheads="1"/>
          </p:cNvSpPr>
          <p:nvPr/>
        </p:nvSpPr>
        <p:spPr bwMode="auto">
          <a:xfrm>
            <a:off x="3505200" y="2362200"/>
            <a:ext cx="17526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10252" name="Text Box 27"/>
          <p:cNvSpPr txBox="1">
            <a:spLocks noChangeArrowheads="1"/>
          </p:cNvSpPr>
          <p:nvPr/>
        </p:nvSpPr>
        <p:spPr bwMode="auto">
          <a:xfrm>
            <a:off x="2771775" y="1341438"/>
            <a:ext cx="5784850" cy="6810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4291" tIns="32146" rIns="64291" bIns="32146">
            <a:spAutoFit/>
          </a:bodyPr>
          <a:lstStyle>
            <a:lvl1pPr defTabSz="642938"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642938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642938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642938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642938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>
              <a:buClr>
                <a:srgbClr val="FF9900"/>
              </a:buClr>
            </a:pPr>
            <a:r>
              <a:rPr lang="cs-CZ" altLang="cs-CZ" sz="2000">
                <a:latin typeface="Arial" pitchFamily="34" charset="0"/>
              </a:rPr>
              <a:t>Ecodesign, Design for Sustainability</a:t>
            </a:r>
          </a:p>
          <a:p>
            <a:pPr>
              <a:buClr>
                <a:srgbClr val="FF9900"/>
              </a:buClr>
            </a:pPr>
            <a:r>
              <a:rPr lang="cs-CZ" altLang="cs-CZ" sz="2000">
                <a:latin typeface="Arial" pitchFamily="34" charset="0"/>
              </a:rPr>
              <a:t>Environmental labelling, Product Service System</a:t>
            </a:r>
          </a:p>
        </p:txBody>
      </p:sp>
      <p:sp>
        <p:nvSpPr>
          <p:cNvPr id="13340" name="Text Box 28"/>
          <p:cNvSpPr txBox="1">
            <a:spLocks noChangeArrowheads="1"/>
          </p:cNvSpPr>
          <p:nvPr/>
        </p:nvSpPr>
        <p:spPr bwMode="auto">
          <a:xfrm>
            <a:off x="3419475" y="2133600"/>
            <a:ext cx="5411788" cy="13398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4291" tIns="32146" rIns="64291" bIns="32146">
            <a:spAutoFit/>
          </a:bodyPr>
          <a:lstStyle>
            <a:lvl1pPr defTabSz="642938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320675" defTabSz="642938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642938" defTabSz="642938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963613" defTabSz="642938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1285875" defTabSz="642938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1743075" defTabSz="6429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200275" defTabSz="6429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2657475" defTabSz="6429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114675" defTabSz="6429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20000"/>
              </a:spcBef>
              <a:buClr>
                <a:srgbClr val="FF9900"/>
              </a:buClr>
              <a:defRPr/>
            </a:pPr>
            <a:r>
              <a:rPr lang="cs-CZ" sz="1800" dirty="0"/>
              <a:t>BAT – </a:t>
            </a:r>
            <a:r>
              <a:rPr lang="en-GB" sz="1800" dirty="0"/>
              <a:t>Best Available </a:t>
            </a:r>
            <a:r>
              <a:rPr lang="en-GB" sz="1800" dirty="0" smtClean="0"/>
              <a:t>Techniques</a:t>
            </a:r>
            <a:endParaRPr lang="en-GB" sz="1800" dirty="0"/>
          </a:p>
          <a:p>
            <a:pPr>
              <a:spcBef>
                <a:spcPct val="20000"/>
              </a:spcBef>
              <a:buClr>
                <a:srgbClr val="FF9900"/>
              </a:buClr>
              <a:defRPr/>
            </a:pPr>
            <a:r>
              <a:rPr lang="en-GB" sz="1800" dirty="0"/>
              <a:t>EMA – Environmental Management Accounting</a:t>
            </a:r>
          </a:p>
          <a:p>
            <a:pPr>
              <a:spcBef>
                <a:spcPct val="20000"/>
              </a:spcBef>
              <a:buClr>
                <a:srgbClr val="FF9900"/>
              </a:buClr>
              <a:defRPr/>
            </a:pPr>
            <a:r>
              <a:rPr lang="en-GB" sz="1800" dirty="0"/>
              <a:t>M</a:t>
            </a:r>
            <a:r>
              <a:rPr lang="en-GB" sz="1050" dirty="0"/>
              <a:t>&amp;</a:t>
            </a:r>
            <a:r>
              <a:rPr lang="en-GB" sz="1800" dirty="0"/>
              <a:t>T – Monitoring and Targeting</a:t>
            </a:r>
          </a:p>
          <a:p>
            <a:pPr>
              <a:spcBef>
                <a:spcPct val="20000"/>
              </a:spcBef>
              <a:buClr>
                <a:srgbClr val="FF9900"/>
              </a:buClr>
              <a:defRPr/>
            </a:pPr>
            <a:r>
              <a:rPr lang="en-GB" sz="1800" dirty="0"/>
              <a:t>CP</a:t>
            </a:r>
            <a:r>
              <a:rPr lang="cs-CZ" sz="1800" dirty="0"/>
              <a:t>A</a:t>
            </a:r>
            <a:r>
              <a:rPr lang="en-GB" sz="1800" dirty="0"/>
              <a:t> – Cleaner Production</a:t>
            </a:r>
            <a:r>
              <a:rPr lang="cs-CZ" sz="1800" dirty="0"/>
              <a:t> </a:t>
            </a:r>
            <a:r>
              <a:rPr lang="cs-CZ" sz="1800" dirty="0" err="1"/>
              <a:t>Assessment</a:t>
            </a:r>
            <a:endParaRPr lang="en-GB" sz="1800" dirty="0"/>
          </a:p>
        </p:txBody>
      </p:sp>
      <p:sp>
        <p:nvSpPr>
          <p:cNvPr id="10254" name="Text Box 29"/>
          <p:cNvSpPr txBox="1">
            <a:spLocks noChangeArrowheads="1"/>
          </p:cNvSpPr>
          <p:nvPr/>
        </p:nvSpPr>
        <p:spPr bwMode="auto">
          <a:xfrm>
            <a:off x="4211638" y="4076700"/>
            <a:ext cx="2892425" cy="11080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4291" tIns="32146" rIns="64291" bIns="32146">
            <a:spAutoFit/>
          </a:bodyPr>
          <a:lstStyle>
            <a:lvl1pPr defTabSz="642938"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642938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642938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642938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642938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>
              <a:spcBef>
                <a:spcPct val="20000"/>
              </a:spcBef>
              <a:buClr>
                <a:srgbClr val="FF9900"/>
              </a:buClr>
            </a:pPr>
            <a:r>
              <a:rPr lang="cs-CZ" altLang="cs-CZ" sz="2000">
                <a:latin typeface="Arial" pitchFamily="34" charset="0"/>
              </a:rPr>
              <a:t>Social Responsibility</a:t>
            </a:r>
          </a:p>
          <a:p>
            <a:pPr>
              <a:spcBef>
                <a:spcPct val="20000"/>
              </a:spcBef>
              <a:buClr>
                <a:srgbClr val="FF9900"/>
              </a:buClr>
            </a:pPr>
            <a:r>
              <a:rPr lang="cs-CZ" altLang="cs-CZ" sz="2000">
                <a:latin typeface="Arial" pitchFamily="34" charset="0"/>
              </a:rPr>
              <a:t>Voluntary Agreements </a:t>
            </a:r>
          </a:p>
          <a:p>
            <a:pPr>
              <a:spcBef>
                <a:spcPct val="20000"/>
              </a:spcBef>
              <a:buClr>
                <a:srgbClr val="FF9900"/>
              </a:buClr>
            </a:pPr>
            <a:r>
              <a:rPr lang="cs-CZ" altLang="cs-CZ" sz="2000">
                <a:latin typeface="Arial" pitchFamily="34" charset="0"/>
              </a:rPr>
              <a:t>External communication</a:t>
            </a:r>
          </a:p>
        </p:txBody>
      </p:sp>
      <p:sp>
        <p:nvSpPr>
          <p:cNvPr id="10255" name="Text Box 30"/>
          <p:cNvSpPr txBox="1">
            <a:spLocks noChangeArrowheads="1"/>
          </p:cNvSpPr>
          <p:nvPr/>
        </p:nvSpPr>
        <p:spPr bwMode="auto">
          <a:xfrm>
            <a:off x="3779838" y="3573463"/>
            <a:ext cx="2160587" cy="3778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4291" tIns="32146" rIns="64291" bIns="32146">
            <a:spAutoFit/>
          </a:bodyPr>
          <a:lstStyle>
            <a:lvl1pPr defTabSz="642938"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642938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642938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642938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642938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>
              <a:spcBef>
                <a:spcPct val="20000"/>
              </a:spcBef>
              <a:buClr>
                <a:srgbClr val="FF9900"/>
              </a:buClr>
            </a:pPr>
            <a:r>
              <a:rPr lang="cs-CZ" altLang="cs-CZ" sz="2000">
                <a:latin typeface="Arial" pitchFamily="34" charset="0"/>
              </a:rPr>
              <a:t>IMS, EMS, TQM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Nadpis 1"/>
          <p:cNvSpPr>
            <a:spLocks noGrp="1"/>
          </p:cNvSpPr>
          <p:nvPr>
            <p:ph type="title"/>
          </p:nvPr>
        </p:nvSpPr>
        <p:spPr>
          <a:xfrm>
            <a:off x="522288" y="1557338"/>
            <a:ext cx="8077200" cy="503237"/>
          </a:xfrm>
        </p:spPr>
        <p:txBody>
          <a:bodyPr/>
          <a:lstStyle/>
          <a:p>
            <a:r>
              <a:rPr lang="cs-CZ" altLang="cs-CZ" smtClean="0"/>
              <a:t>Problems of existing approaches and diagnosis tools</a:t>
            </a:r>
          </a:p>
        </p:txBody>
      </p:sp>
      <p:grpSp>
        <p:nvGrpSpPr>
          <p:cNvPr id="11267" name="Skupina 19"/>
          <p:cNvGrpSpPr>
            <a:grpSpLocks/>
          </p:cNvGrpSpPr>
          <p:nvPr/>
        </p:nvGrpSpPr>
        <p:grpSpPr bwMode="auto">
          <a:xfrm>
            <a:off x="379413" y="2287588"/>
            <a:ext cx="3560762" cy="3756025"/>
            <a:chOff x="404813" y="1608138"/>
            <a:chExt cx="3560762" cy="3756025"/>
          </a:xfrm>
        </p:grpSpPr>
        <p:grpSp>
          <p:nvGrpSpPr>
            <p:cNvPr id="11269" name="Group 3"/>
            <p:cNvGrpSpPr>
              <a:grpSpLocks/>
            </p:cNvGrpSpPr>
            <p:nvPr/>
          </p:nvGrpSpPr>
          <p:grpSpPr bwMode="auto">
            <a:xfrm>
              <a:off x="404813" y="1608138"/>
              <a:ext cx="3560762" cy="3732212"/>
              <a:chOff x="576" y="1536"/>
              <a:chExt cx="2243" cy="2352"/>
            </a:xfrm>
          </p:grpSpPr>
          <p:grpSp>
            <p:nvGrpSpPr>
              <p:cNvPr id="11276" name="Group 4"/>
              <p:cNvGrpSpPr>
                <a:grpSpLocks/>
              </p:cNvGrpSpPr>
              <p:nvPr/>
            </p:nvGrpSpPr>
            <p:grpSpPr bwMode="auto">
              <a:xfrm>
                <a:off x="576" y="1536"/>
                <a:ext cx="2243" cy="2352"/>
                <a:chOff x="192" y="67"/>
                <a:chExt cx="257" cy="221"/>
              </a:xfrm>
            </p:grpSpPr>
            <p:sp>
              <p:nvSpPr>
                <p:cNvPr id="11283" name="Line 5"/>
                <p:cNvSpPr>
                  <a:spLocks noChangeShapeType="1"/>
                </p:cNvSpPr>
                <p:nvPr/>
              </p:nvSpPr>
              <p:spPr bwMode="auto">
                <a:xfrm flipH="1">
                  <a:off x="192" y="67"/>
                  <a:ext cx="128" cy="220"/>
                </a:xfrm>
                <a:prstGeom prst="line">
                  <a:avLst/>
                </a:prstGeom>
                <a:noFill/>
                <a:ln w="254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11284" name="Line 6"/>
                <p:cNvSpPr>
                  <a:spLocks noChangeShapeType="1"/>
                </p:cNvSpPr>
                <p:nvPr/>
              </p:nvSpPr>
              <p:spPr bwMode="auto">
                <a:xfrm>
                  <a:off x="322" y="69"/>
                  <a:ext cx="127" cy="219"/>
                </a:xfrm>
                <a:prstGeom prst="line">
                  <a:avLst/>
                </a:prstGeom>
                <a:noFill/>
                <a:ln w="254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11285" name="Line 7"/>
                <p:cNvSpPr>
                  <a:spLocks noChangeShapeType="1"/>
                </p:cNvSpPr>
                <p:nvPr/>
              </p:nvSpPr>
              <p:spPr bwMode="auto">
                <a:xfrm>
                  <a:off x="194" y="287"/>
                  <a:ext cx="254" cy="0"/>
                </a:xfrm>
                <a:prstGeom prst="line">
                  <a:avLst/>
                </a:prstGeom>
                <a:noFill/>
                <a:ln w="254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11286" name="Line 8"/>
                <p:cNvSpPr>
                  <a:spLocks noChangeShapeType="1"/>
                </p:cNvSpPr>
                <p:nvPr/>
              </p:nvSpPr>
              <p:spPr bwMode="auto">
                <a:xfrm>
                  <a:off x="211" y="254"/>
                  <a:ext cx="219" cy="0"/>
                </a:xfrm>
                <a:prstGeom prst="line">
                  <a:avLst/>
                </a:prstGeom>
                <a:noFill/>
                <a:ln w="254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11287" name="Line 9"/>
                <p:cNvSpPr>
                  <a:spLocks noChangeShapeType="1"/>
                </p:cNvSpPr>
                <p:nvPr/>
              </p:nvSpPr>
              <p:spPr bwMode="auto">
                <a:xfrm>
                  <a:off x="232" y="221"/>
                  <a:ext cx="177" cy="0"/>
                </a:xfrm>
                <a:prstGeom prst="line">
                  <a:avLst/>
                </a:prstGeom>
                <a:noFill/>
                <a:ln w="254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11288" name="Line 10"/>
                <p:cNvSpPr>
                  <a:spLocks noChangeShapeType="1"/>
                </p:cNvSpPr>
                <p:nvPr/>
              </p:nvSpPr>
              <p:spPr bwMode="auto">
                <a:xfrm>
                  <a:off x="251" y="186"/>
                  <a:ext cx="140" cy="0"/>
                </a:xfrm>
                <a:prstGeom prst="line">
                  <a:avLst/>
                </a:prstGeom>
                <a:noFill/>
                <a:ln w="254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11289" name="Line 11"/>
                <p:cNvSpPr>
                  <a:spLocks noChangeShapeType="1"/>
                </p:cNvSpPr>
                <p:nvPr/>
              </p:nvSpPr>
              <p:spPr bwMode="auto">
                <a:xfrm>
                  <a:off x="272" y="153"/>
                  <a:ext cx="98" cy="0"/>
                </a:xfrm>
                <a:prstGeom prst="line">
                  <a:avLst/>
                </a:prstGeom>
                <a:noFill/>
                <a:ln w="254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11290" name="Line 12"/>
                <p:cNvSpPr>
                  <a:spLocks noChangeShapeType="1"/>
                </p:cNvSpPr>
                <p:nvPr/>
              </p:nvSpPr>
              <p:spPr bwMode="auto">
                <a:xfrm>
                  <a:off x="291" y="119"/>
                  <a:ext cx="60" cy="0"/>
                </a:xfrm>
                <a:prstGeom prst="line">
                  <a:avLst/>
                </a:prstGeom>
                <a:noFill/>
                <a:ln w="254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</p:grpSp>
          <p:sp>
            <p:nvSpPr>
              <p:cNvPr id="11277" name="Text Box 13"/>
              <p:cNvSpPr txBox="1">
                <a:spLocks noChangeArrowheads="1"/>
              </p:cNvSpPr>
              <p:nvPr/>
            </p:nvSpPr>
            <p:spPr bwMode="auto">
              <a:xfrm>
                <a:off x="1056" y="3552"/>
                <a:ext cx="1344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1435" tIns="45718" rIns="91435" bIns="45718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pitchFamily="18" charset="0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endParaRPr lang="cs-CZ" altLang="cs-CZ" sz="1400" b="1">
                  <a:latin typeface="Verdana" pitchFamily="34" charset="0"/>
                </a:endParaRPr>
              </a:p>
            </p:txBody>
          </p:sp>
          <p:sp>
            <p:nvSpPr>
              <p:cNvPr id="11278" name="Text Box 14"/>
              <p:cNvSpPr txBox="1">
                <a:spLocks noChangeArrowheads="1"/>
              </p:cNvSpPr>
              <p:nvPr/>
            </p:nvSpPr>
            <p:spPr bwMode="auto">
              <a:xfrm>
                <a:off x="1200" y="2880"/>
                <a:ext cx="1104" cy="2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1435" tIns="45718" rIns="91435" bIns="45718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endParaRPr lang="cs-CZ" altLang="cs-CZ">
                  <a:latin typeface="Verdana" pitchFamily="34" charset="0"/>
                </a:endParaRPr>
              </a:p>
            </p:txBody>
          </p:sp>
          <p:sp>
            <p:nvSpPr>
              <p:cNvPr id="11279" name="Text Box 15"/>
              <p:cNvSpPr txBox="1">
                <a:spLocks noChangeArrowheads="1"/>
              </p:cNvSpPr>
              <p:nvPr/>
            </p:nvSpPr>
            <p:spPr bwMode="auto">
              <a:xfrm>
                <a:off x="1248" y="3216"/>
                <a:ext cx="1008" cy="2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1435" tIns="45718" rIns="91435" bIns="45718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endParaRPr lang="cs-CZ" altLang="cs-CZ">
                  <a:latin typeface="Verdana" pitchFamily="34" charset="0"/>
                </a:endParaRPr>
              </a:p>
            </p:txBody>
          </p:sp>
          <p:sp>
            <p:nvSpPr>
              <p:cNvPr id="11280" name="Text Box 16"/>
              <p:cNvSpPr txBox="1">
                <a:spLocks noChangeArrowheads="1"/>
              </p:cNvSpPr>
              <p:nvPr/>
            </p:nvSpPr>
            <p:spPr bwMode="auto">
              <a:xfrm>
                <a:off x="1104" y="2544"/>
                <a:ext cx="1296" cy="23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1435" tIns="45718" rIns="91435" bIns="45718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endParaRPr lang="cs-CZ" altLang="cs-CZ">
                  <a:latin typeface="Verdana" pitchFamily="34" charset="0"/>
                </a:endParaRPr>
              </a:p>
            </p:txBody>
          </p:sp>
          <p:sp>
            <p:nvSpPr>
              <p:cNvPr id="11281" name="Text Box 17"/>
              <p:cNvSpPr txBox="1">
                <a:spLocks noChangeArrowheads="1"/>
              </p:cNvSpPr>
              <p:nvPr/>
            </p:nvSpPr>
            <p:spPr bwMode="auto">
              <a:xfrm>
                <a:off x="1104" y="2160"/>
                <a:ext cx="1248" cy="2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1435" tIns="45718" rIns="91435" bIns="45718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pitchFamily="18" charset="0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endParaRPr lang="cs-CZ" altLang="cs-CZ">
                  <a:latin typeface="Verdana" pitchFamily="34" charset="0"/>
                </a:endParaRPr>
              </a:p>
            </p:txBody>
          </p:sp>
          <p:sp>
            <p:nvSpPr>
              <p:cNvPr id="11282" name="Text Box 18"/>
              <p:cNvSpPr txBox="1">
                <a:spLocks noChangeArrowheads="1"/>
              </p:cNvSpPr>
              <p:nvPr/>
            </p:nvSpPr>
            <p:spPr bwMode="auto">
              <a:xfrm>
                <a:off x="1200" y="1824"/>
                <a:ext cx="1104" cy="23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1435" tIns="45718" rIns="91435" bIns="45718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endParaRPr lang="cs-CZ" altLang="cs-CZ">
                  <a:latin typeface="Verdana" pitchFamily="34" charset="0"/>
                </a:endParaRPr>
              </a:p>
            </p:txBody>
          </p:sp>
        </p:grpSp>
        <p:sp>
          <p:nvSpPr>
            <p:cNvPr id="11270" name="Text Box 19"/>
            <p:cNvSpPr txBox="1">
              <a:spLocks noChangeArrowheads="1"/>
            </p:cNvSpPr>
            <p:nvPr/>
          </p:nvSpPr>
          <p:spPr bwMode="auto">
            <a:xfrm>
              <a:off x="1397000" y="2092325"/>
              <a:ext cx="1585913" cy="3905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1435" tIns="45718" rIns="91435" bIns="45718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9pPr>
            </a:lstStyle>
            <a:p>
              <a:pPr algn="ctr"/>
              <a:r>
                <a:rPr lang="cs-CZ" altLang="cs-CZ" sz="2000">
                  <a:solidFill>
                    <a:srgbClr val="4D4D4D"/>
                  </a:solidFill>
                </a:rPr>
                <a:t>PRODUCTS</a:t>
              </a:r>
            </a:p>
          </p:txBody>
        </p:sp>
        <p:sp>
          <p:nvSpPr>
            <p:cNvPr id="11271" name="Text Box 20"/>
            <p:cNvSpPr txBox="1">
              <a:spLocks noChangeArrowheads="1"/>
            </p:cNvSpPr>
            <p:nvPr/>
          </p:nvSpPr>
          <p:spPr bwMode="auto">
            <a:xfrm>
              <a:off x="1238250" y="2668588"/>
              <a:ext cx="1736725" cy="392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1435" tIns="45718" rIns="91435" bIns="45718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9pPr>
            </a:lstStyle>
            <a:p>
              <a:pPr algn="ctr"/>
              <a:r>
                <a:rPr lang="cs-CZ" altLang="cs-CZ" sz="2000">
                  <a:solidFill>
                    <a:srgbClr val="4D4D4D"/>
                  </a:solidFill>
                </a:rPr>
                <a:t>PROCESSES</a:t>
              </a:r>
            </a:p>
          </p:txBody>
        </p:sp>
        <p:sp>
          <p:nvSpPr>
            <p:cNvPr id="11272" name="Text Box 21"/>
            <p:cNvSpPr txBox="1">
              <a:spLocks noChangeArrowheads="1"/>
            </p:cNvSpPr>
            <p:nvPr/>
          </p:nvSpPr>
          <p:spPr bwMode="auto">
            <a:xfrm>
              <a:off x="615950" y="3243263"/>
              <a:ext cx="3070225" cy="3905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1435" tIns="45718" rIns="91435" bIns="45718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9pPr>
            </a:lstStyle>
            <a:p>
              <a:pPr algn="ctr"/>
              <a:r>
                <a:rPr lang="cs-CZ" altLang="cs-CZ" sz="2000">
                  <a:solidFill>
                    <a:srgbClr val="4D4D4D"/>
                  </a:solidFill>
                </a:rPr>
                <a:t>MANAGEMENT SYSTEM</a:t>
              </a:r>
            </a:p>
          </p:txBody>
        </p:sp>
        <p:sp>
          <p:nvSpPr>
            <p:cNvPr id="11273" name="Text Box 22"/>
            <p:cNvSpPr txBox="1">
              <a:spLocks noChangeArrowheads="1"/>
            </p:cNvSpPr>
            <p:nvPr/>
          </p:nvSpPr>
          <p:spPr bwMode="auto">
            <a:xfrm>
              <a:off x="1395413" y="3819525"/>
              <a:ext cx="1528762" cy="3921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1435" tIns="45718" rIns="91435" bIns="45718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9pPr>
            </a:lstStyle>
            <a:p>
              <a:pPr algn="ctr"/>
              <a:r>
                <a:rPr lang="cs-CZ" altLang="cs-CZ" sz="2000">
                  <a:solidFill>
                    <a:srgbClr val="4D4D4D"/>
                  </a:solidFill>
                </a:rPr>
                <a:t>STRATEGY</a:t>
              </a:r>
            </a:p>
          </p:txBody>
        </p:sp>
        <p:sp>
          <p:nvSpPr>
            <p:cNvPr id="11274" name="Text Box 23"/>
            <p:cNvSpPr txBox="1">
              <a:spLocks noChangeArrowheads="1"/>
            </p:cNvSpPr>
            <p:nvPr/>
          </p:nvSpPr>
          <p:spPr bwMode="auto">
            <a:xfrm>
              <a:off x="895350" y="4395788"/>
              <a:ext cx="2597150" cy="396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1435" tIns="45718" rIns="91435" bIns="45718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9pPr>
            </a:lstStyle>
            <a:p>
              <a:pPr algn="ctr"/>
              <a:r>
                <a:rPr lang="cs-CZ" altLang="cs-CZ" sz="2000">
                  <a:solidFill>
                    <a:srgbClr val="4D4D4D"/>
                  </a:solidFill>
                </a:rPr>
                <a:t>VISION AND GOALS</a:t>
              </a:r>
            </a:p>
          </p:txBody>
        </p:sp>
        <p:sp>
          <p:nvSpPr>
            <p:cNvPr id="11275" name="Text Box 24"/>
            <p:cNvSpPr txBox="1">
              <a:spLocks noChangeArrowheads="1"/>
            </p:cNvSpPr>
            <p:nvPr/>
          </p:nvSpPr>
          <p:spPr bwMode="auto">
            <a:xfrm>
              <a:off x="1012825" y="4972050"/>
              <a:ext cx="2209800" cy="3921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1435" tIns="45718" rIns="91435" bIns="45718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9pPr>
            </a:lstStyle>
            <a:p>
              <a:pPr algn="ctr"/>
              <a:r>
                <a:rPr lang="cs-CZ" altLang="cs-CZ" sz="2000">
                  <a:solidFill>
                    <a:srgbClr val="4D4D4D"/>
                  </a:solidFill>
                </a:rPr>
                <a:t>STAKEHOLDERS</a:t>
              </a:r>
            </a:p>
          </p:txBody>
        </p:sp>
      </p:grpSp>
      <p:sp>
        <p:nvSpPr>
          <p:cNvPr id="11268" name="Text Box 28"/>
          <p:cNvSpPr txBox="1">
            <a:spLocks/>
          </p:cNvSpPr>
          <p:nvPr/>
        </p:nvSpPr>
        <p:spPr bwMode="auto">
          <a:xfrm>
            <a:off x="3925888" y="2655888"/>
            <a:ext cx="4984750" cy="2982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 r:embed="rId2"/>
                  <a:srcRect/>
                  <a:tile tx="0" ty="0" sx="100000" sy="100000" flip="none" algn="tl"/>
                </a:blipFill>
              </a14:hiddenFill>
            </a:ext>
            <a:ext uri="{91240B29-F687-4F45-9708-019B960494DF}">
              <a14:hiddenLine xmlns:a14="http://schemas.microsoft.com/office/drawing/2010/main" xmlns="" w="254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4291" tIns="32146" rIns="64291" bIns="32146">
            <a:spAutoFit/>
          </a:bodyPr>
          <a:lstStyle>
            <a:lvl1pPr marL="342900" indent="-342900" defTabSz="642938"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642938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642938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642938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642938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>
              <a:spcBef>
                <a:spcPct val="20000"/>
              </a:spcBef>
              <a:buClr>
                <a:srgbClr val="FF9900"/>
              </a:buClr>
              <a:buFont typeface="Arial" pitchFamily="34" charset="0"/>
              <a:buChar char="•"/>
            </a:pPr>
            <a:r>
              <a:rPr lang="cs-CZ" altLang="cs-CZ" sz="2800" b="1">
                <a:latin typeface="Arial" pitchFamily="34" charset="0"/>
              </a:rPr>
              <a:t>Tool driven</a:t>
            </a:r>
            <a:r>
              <a:rPr lang="cs-CZ" altLang="cs-CZ" sz="2800">
                <a:latin typeface="Arial" pitchFamily="34" charset="0"/>
              </a:rPr>
              <a:t> (either specific tool or an „ideal enterprise“)</a:t>
            </a:r>
          </a:p>
          <a:p>
            <a:pPr>
              <a:spcBef>
                <a:spcPct val="20000"/>
              </a:spcBef>
              <a:buClr>
                <a:srgbClr val="FF9900"/>
              </a:buClr>
              <a:buFont typeface="Arial" pitchFamily="34" charset="0"/>
              <a:buChar char="•"/>
            </a:pPr>
            <a:endParaRPr lang="cs-CZ" altLang="cs-CZ" sz="1600">
              <a:latin typeface="Arial" pitchFamily="34" charset="0"/>
            </a:endParaRPr>
          </a:p>
          <a:p>
            <a:pPr>
              <a:spcBef>
                <a:spcPct val="20000"/>
              </a:spcBef>
              <a:buClr>
                <a:srgbClr val="FF9900"/>
              </a:buClr>
              <a:buFont typeface="Arial" pitchFamily="34" charset="0"/>
              <a:buChar char="•"/>
            </a:pPr>
            <a:r>
              <a:rPr lang="cs-CZ" altLang="cs-CZ" sz="2800" b="1">
                <a:latin typeface="Arial" pitchFamily="34" charset="0"/>
              </a:rPr>
              <a:t>Selective</a:t>
            </a:r>
            <a:r>
              <a:rPr lang="cs-CZ" altLang="cs-CZ" sz="2800">
                <a:latin typeface="Arial" pitchFamily="34" charset="0"/>
              </a:rPr>
              <a:t> (only some levels of a business are adressed)</a:t>
            </a:r>
          </a:p>
          <a:p>
            <a:pPr>
              <a:spcBef>
                <a:spcPct val="20000"/>
              </a:spcBef>
              <a:buClr>
                <a:srgbClr val="FF9900"/>
              </a:buClr>
              <a:buFont typeface="Arial" pitchFamily="34" charset="0"/>
              <a:buChar char="•"/>
            </a:pPr>
            <a:endParaRPr lang="cs-CZ" altLang="cs-CZ" sz="1600">
              <a:latin typeface="Arial" pitchFamily="34" charset="0"/>
            </a:endParaRPr>
          </a:p>
          <a:p>
            <a:pPr>
              <a:spcBef>
                <a:spcPct val="20000"/>
              </a:spcBef>
              <a:buClr>
                <a:srgbClr val="FF9900"/>
              </a:buClr>
              <a:buFont typeface="Arial" pitchFamily="34" charset="0"/>
              <a:buChar char="•"/>
            </a:pPr>
            <a:r>
              <a:rPr lang="cs-CZ" altLang="cs-CZ" sz="2800" b="1">
                <a:latin typeface="Arial" pitchFamily="34" charset="0"/>
              </a:rPr>
              <a:t>Qualitative</a:t>
            </a:r>
            <a:r>
              <a:rPr lang="cs-CZ" altLang="cs-CZ" sz="2200">
                <a:latin typeface="Arial" pitchFamily="34" charset="0"/>
              </a:rPr>
              <a:t> </a:t>
            </a:r>
            <a:endParaRPr lang="cs-CZ" altLang="cs-CZ" sz="2200">
              <a:solidFill>
                <a:srgbClr val="000000"/>
              </a:solidFill>
              <a:latin typeface="Gill Sans"/>
              <a:sym typeface="Gill San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SENTATION ENVIROS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FFFF00"/>
      </a:accent1>
      <a:accent2>
        <a:srgbClr val="0083D7"/>
      </a:accent2>
      <a:accent3>
        <a:srgbClr val="FFFFFF"/>
      </a:accent3>
      <a:accent4>
        <a:srgbClr val="000000"/>
      </a:accent4>
      <a:accent5>
        <a:srgbClr val="FFFFAA"/>
      </a:accent5>
      <a:accent6>
        <a:srgbClr val="0076C3"/>
      </a:accent6>
      <a:hlink>
        <a:srgbClr val="FF0000"/>
      </a:hlink>
      <a:folHlink>
        <a:srgbClr val="00B400"/>
      </a:folHlink>
    </a:clrScheme>
    <a:fontScheme name="PRESENTATION ENVIRO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</a:defRPr>
        </a:defPPr>
      </a:lstStyle>
    </a:lnDef>
  </a:objectDefaults>
  <a:extraClrSchemeLst>
    <a:extraClrScheme>
      <a:clrScheme name="PRESENTATION ENVIRO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ENVIRO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 ENVIROS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ENVIROS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ENVIRO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ENVIRO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ENVIRO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ystém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0</TotalTime>
  <Words>983</Words>
  <Application>Microsoft Office PowerPoint</Application>
  <PresentationFormat>Bildschirmpräsentation (4:3)</PresentationFormat>
  <Paragraphs>332</Paragraphs>
  <Slides>29</Slides>
  <Notes>7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29</vt:i4>
      </vt:variant>
    </vt:vector>
  </HeadingPairs>
  <TitlesOfParts>
    <vt:vector size="30" baseType="lpstr">
      <vt:lpstr>PRESENTATION ENVIROS</vt:lpstr>
      <vt:lpstr>Folie 1</vt:lpstr>
      <vt:lpstr>PRESOURCE – Work Package 3  EDIT   VALUE   TOOL INTERNAL TRAINING Graz 4/11/13</vt:lpstr>
      <vt:lpstr>Partners involvement</vt:lpstr>
      <vt:lpstr>Goals</vt:lpstr>
      <vt:lpstr>Planned  outputs</vt:lpstr>
      <vt:lpstr>1. Introduction into EDIT Value tool</vt:lpstr>
      <vt:lpstr>Management Pyramid</vt:lpstr>
      <vt:lpstr>Management Pyramid and examples of RE instruments</vt:lpstr>
      <vt:lpstr>Problems of existing approaches and diagnosis tools</vt:lpstr>
      <vt:lpstr>Challenge </vt:lpstr>
      <vt:lpstr>  Three basic steps:  1) Potentials - identification of areas with potential for improvement  2) Applications - Allocation of possisble applications (instruments) for intervention / improvement  3) Action Plan - Feasibility of applications (instruments) and innovations identified (cost benefit analysis, possible sources of funding)     </vt:lpstr>
      <vt:lpstr> Vertical link within the management pyramid </vt:lpstr>
      <vt:lpstr>Step No. 1: Identifying potentials</vt:lpstr>
      <vt:lpstr>Step No. 1: Determination of Areas for Improvement</vt:lpstr>
      <vt:lpstr>Step No. 2: Allocation of Applications</vt:lpstr>
      <vt:lpstr>Step No. 3: Action Plan</vt:lpstr>
      <vt:lpstr>3. Going through the methodology   on a   case study</vt:lpstr>
      <vt:lpstr>Step 1 – Potentials</vt:lpstr>
      <vt:lpstr>Folie 19</vt:lpstr>
      <vt:lpstr>Management of material and energy flows within production process</vt:lpstr>
      <vt:lpstr>Indication of potentials within the fife cycle</vt:lpstr>
      <vt:lpstr>Folie 22</vt:lpstr>
      <vt:lpstr>Folie 23</vt:lpstr>
      <vt:lpstr>Identification of potentials</vt:lpstr>
      <vt:lpstr>Folie 25</vt:lpstr>
      <vt:lpstr>Evaluation of all potential aspects within 1.4</vt:lpstr>
      <vt:lpstr>Output of step 1: Determination of areas with possible potential for improvement</vt:lpstr>
      <vt:lpstr>Folie 28</vt:lpstr>
      <vt:lpstr>Folie 29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jpejter</dc:creator>
  <cp:lastModifiedBy>Johannes Fresner</cp:lastModifiedBy>
  <cp:revision>182</cp:revision>
  <cp:lastPrinted>2012-06-27T12:55:15Z</cp:lastPrinted>
  <dcterms:created xsi:type="dcterms:W3CDTF">2005-08-29T08:56:55Z</dcterms:created>
  <dcterms:modified xsi:type="dcterms:W3CDTF">2013-11-04T15:01:35Z</dcterms:modified>
</cp:coreProperties>
</file>