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34"/>
  </p:notesMasterIdLst>
  <p:handoutMasterIdLst>
    <p:handoutMasterId r:id="rId35"/>
  </p:handoutMasterIdLst>
  <p:sldIdLst>
    <p:sldId id="289" r:id="rId2"/>
    <p:sldId id="259" r:id="rId3"/>
    <p:sldId id="262" r:id="rId4"/>
    <p:sldId id="263" r:id="rId5"/>
    <p:sldId id="288" r:id="rId6"/>
    <p:sldId id="264" r:id="rId7"/>
    <p:sldId id="265" r:id="rId8"/>
    <p:sldId id="266" r:id="rId9"/>
    <p:sldId id="267" r:id="rId10"/>
    <p:sldId id="290" r:id="rId11"/>
    <p:sldId id="268" r:id="rId12"/>
    <p:sldId id="291" r:id="rId13"/>
    <p:sldId id="269" r:id="rId14"/>
    <p:sldId id="292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0020"/>
    <a:srgbClr val="000000"/>
    <a:srgbClr val="0B72B5"/>
    <a:srgbClr val="90C797"/>
    <a:srgbClr val="E9606A"/>
    <a:srgbClr val="AC083B"/>
    <a:srgbClr val="8C001D"/>
    <a:srgbClr val="A7A7A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5" d="100"/>
          <a:sy n="45" d="100"/>
        </p:scale>
        <p:origin x="-1236" y="-6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E304DB1-36B5-4801-B53B-201A30F08134}" type="datetimeFigureOut">
              <a:rPr lang="de-DE"/>
              <a:pPr>
                <a:defRPr/>
              </a:pPr>
              <a:t>04.11.2013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0A5684D-0E48-45F9-A088-D870A27203B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7794707-DC66-4D68-9EAD-045D3F1D8BF4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smtClean="0">
              <a:latin typeface="Calibri" pitchFamily="34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smtClean="0">
              <a:latin typeface="Calibri" pitchFamily="34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smtClean="0">
              <a:latin typeface="Calibri" pitchFamily="34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smtClean="0">
              <a:latin typeface="Calibri" pitchFamily="34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smtClean="0">
              <a:latin typeface="Calibri" pitchFamily="34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smtClean="0">
              <a:latin typeface="Calibri" pitchFamily="34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009B1FE7-275A-4937-BD55-164302BF44C5}" type="slidenum">
              <a:rPr lang="de-AT" altLang="de-DE" smtClean="0">
                <a:latin typeface="Arial" pitchFamily="34" charset="0"/>
                <a:cs typeface="Arial" pitchFamily="34" charset="0"/>
              </a:rPr>
              <a:pPr eaLnBrk="1" hangingPunct="1"/>
              <a:t>28</a:t>
            </a:fld>
            <a:endParaRPr lang="de-AT" altLang="de-DE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>
              <a:latin typeface="Calibri" pitchFamily="34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FA5D65F0-5CFA-485D-9C90-F08785F526FE}" type="slidenum">
              <a:rPr lang="de-AT" altLang="de-DE" smtClean="0">
                <a:latin typeface="Arial" pitchFamily="34" charset="0"/>
                <a:cs typeface="Arial" pitchFamily="34" charset="0"/>
              </a:rPr>
              <a:pPr eaLnBrk="1" hangingPunct="1"/>
              <a:t>29</a:t>
            </a:fld>
            <a:endParaRPr lang="de-AT" altLang="de-DE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85950" y="1243013"/>
            <a:ext cx="3086100" cy="2314575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6575"/>
            <a:ext cx="5029200" cy="3849688"/>
          </a:xfrm>
          <a:noFill/>
        </p:spPr>
        <p:txBody>
          <a:bodyPr/>
          <a:lstStyle/>
          <a:p>
            <a:pPr eaLnBrk="1" hangingPunct="1"/>
            <a:endParaRPr lang="de-DE" altLang="de-DE" smtClean="0">
              <a:latin typeface="Calibri" pitchFamily="34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smtClean="0">
              <a:latin typeface="Calibri" pitchFamily="34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smtClean="0">
              <a:latin typeface="Calibri" pitchFamily="34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smtClean="0">
              <a:latin typeface="Calibri" pitchFamily="34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smtClean="0">
              <a:latin typeface="Calibri" pitchFamily="34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smtClean="0">
              <a:latin typeface="Calibri" pitchFamily="34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smtClean="0">
              <a:latin typeface="Calibri" pitchFamily="34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smtClean="0">
              <a:latin typeface="Calibri" pitchFamily="34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smtClean="0">
              <a:latin typeface="Calibri" pitchFamily="34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8" descr="rot.ai"/>
          <p:cNvPicPr>
            <a:picLocks noChangeAspect="1"/>
          </p:cNvPicPr>
          <p:nvPr userDrawn="1"/>
        </p:nvPicPr>
        <p:blipFill>
          <a:blip r:embed="rId2"/>
          <a:srcRect l="19669" r="9799" b="20119"/>
          <a:stretch>
            <a:fillRect/>
          </a:stretch>
        </p:blipFill>
        <p:spPr bwMode="auto">
          <a:xfrm rot="1765285">
            <a:off x="-646113" y="4865688"/>
            <a:ext cx="2816226" cy="225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d 1" descr="01_Presource_Logo_RGB_bunt.jp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419475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Bild 2" descr="logos_CEEUerdf_forweb_01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795963" y="6092825"/>
            <a:ext cx="3203575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Bild 11" descr="blau.ai"/>
          <p:cNvPicPr>
            <a:picLocks noChangeAspect="1"/>
          </p:cNvPicPr>
          <p:nvPr userDrawn="1"/>
        </p:nvPicPr>
        <p:blipFill>
          <a:blip r:embed="rId5"/>
          <a:srcRect t="34415" r="6793"/>
          <a:stretch>
            <a:fillRect/>
          </a:stretch>
        </p:blipFill>
        <p:spPr bwMode="auto">
          <a:xfrm>
            <a:off x="5724525" y="0"/>
            <a:ext cx="3419475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ild 13" descr="gruen.ai"/>
          <p:cNvPicPr>
            <a:picLocks noChangeAspect="1"/>
          </p:cNvPicPr>
          <p:nvPr userDrawn="1"/>
        </p:nvPicPr>
        <p:blipFill>
          <a:blip r:embed="rId6"/>
          <a:srcRect t="56567"/>
          <a:stretch>
            <a:fillRect/>
          </a:stretch>
        </p:blipFill>
        <p:spPr bwMode="auto">
          <a:xfrm>
            <a:off x="3203575" y="0"/>
            <a:ext cx="5472113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2133600"/>
            <a:ext cx="6934200" cy="1143000"/>
          </a:xfrm>
        </p:spPr>
        <p:txBody>
          <a:bodyPr/>
          <a:lstStyle>
            <a:lvl1pPr algn="ctr">
              <a:defRPr>
                <a:solidFill>
                  <a:srgbClr val="E9606A"/>
                </a:solidFill>
              </a:defRPr>
            </a:lvl1pPr>
          </a:lstStyle>
          <a:p>
            <a:pPr lvl="0"/>
            <a:r>
              <a:rPr lang="de-DE" noProof="0" dirty="0" smtClean="0"/>
              <a:t>Mastertitelformat bearbeiten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3429000"/>
            <a:ext cx="6934200" cy="1584176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90C797"/>
                </a:solidFill>
              </a:defRPr>
            </a:lvl1pPr>
          </a:lstStyle>
          <a:p>
            <a:pPr lvl="0"/>
            <a:r>
              <a:rPr lang="de-DE" noProof="0" dirty="0" smtClean="0"/>
              <a:t>Master-Untertitelformat bearbeiten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362744"/>
            <a:ext cx="6400800" cy="83400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/>
          <a:lstStyle/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Individualize by clicking View &gt; Header and Footer</a:t>
            </a:r>
            <a:endParaRPr lang="en-GB"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28600" y="1268760"/>
            <a:ext cx="8663880" cy="4608512"/>
          </a:xfrm>
        </p:spPr>
        <p:txBody>
          <a:bodyPr vert="eaVert"/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362744"/>
            <a:ext cx="6400800" cy="83400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/>
          <a:lstStyle/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GB"/>
              <a:t>Individualize by clicking View &gt; Header and Footer</a:t>
            </a:r>
            <a:endParaRPr lang="en-GB">
              <a:solidFill>
                <a:srgbClr val="AC0A3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83768" y="434752"/>
            <a:ext cx="6400800" cy="617984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/>
          <a:lstStyle/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Individualize by clicking View &gt; Header and Footer</a:t>
            </a:r>
            <a:endParaRPr lang="en-GB"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Individualize by clicking View &gt; Header and Footer</a:t>
            </a:r>
            <a:endParaRPr lang="en-GB"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28600" y="1524000"/>
            <a:ext cx="4267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267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362744"/>
            <a:ext cx="6400800" cy="83400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/>
          <a:lstStyle/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Individualize by clicking View &gt; Header and Footer</a:t>
            </a:r>
            <a:endParaRPr lang="en-GB"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35823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99799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35823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199799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Individualize by clicking View &gt; Header and Footer</a:t>
            </a:r>
            <a:endParaRPr lang="en-GB"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362744"/>
            <a:ext cx="6400800" cy="83400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/>
          <a:lstStyle/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Individualize by clicking View &gt; Header and Footer</a:t>
            </a:r>
            <a:endParaRPr lang="en-GB"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362744"/>
            <a:ext cx="6400800" cy="83400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/>
          <a:lstStyle/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Individualize by clicking View &gt; Header and Footer</a:t>
            </a:r>
            <a:endParaRPr lang="en-GB"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25557" y="1412777"/>
            <a:ext cx="5461243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1520" y="1412777"/>
            <a:ext cx="3213993" cy="46085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362744"/>
            <a:ext cx="6400800" cy="83400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/>
          <a:lstStyle/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Individualize by clicking View &gt; Header and Footer</a:t>
            </a:r>
            <a:endParaRPr lang="en-GB"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1412775"/>
            <a:ext cx="5486400" cy="367240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0993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362744"/>
            <a:ext cx="6400800" cy="83400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/>
          <a:lstStyle/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Individualize by clicking View &gt; Header and Footer</a:t>
            </a:r>
            <a:endParaRPr lang="en-GB">
              <a:latin typeface="Calibri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363538"/>
            <a:ext cx="6400800" cy="83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Mastertitelformat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524000"/>
            <a:ext cx="8686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Mastertextformat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250825" y="6237288"/>
            <a:ext cx="5545138" cy="30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0B72B5"/>
                </a:solidFill>
                <a:latin typeface="+mn-lt"/>
                <a:ea typeface="ＭＳ Ｐゴシック" charset="0"/>
              </a:defRPr>
            </a:lvl1pPr>
          </a:lstStyle>
          <a:p>
            <a:pPr>
              <a:defRPr/>
            </a:pPr>
            <a:r>
              <a:rPr lang="en-GB"/>
              <a:t>Individualize by clicking View &gt; Header and Footer</a:t>
            </a:r>
            <a:endParaRPr lang="en-GB">
              <a:latin typeface="Calibri" charset="0"/>
            </a:endParaRPr>
          </a:p>
        </p:txBody>
      </p:sp>
      <p:sp>
        <p:nvSpPr>
          <p:cNvPr id="1051" name="Line 27"/>
          <p:cNvSpPr>
            <a:spLocks noChangeShapeType="1"/>
          </p:cNvSpPr>
          <p:nvPr/>
        </p:nvSpPr>
        <p:spPr bwMode="auto">
          <a:xfrm>
            <a:off x="228600" y="1219200"/>
            <a:ext cx="8686800" cy="0"/>
          </a:xfrm>
          <a:prstGeom prst="line">
            <a:avLst/>
          </a:prstGeom>
          <a:noFill/>
          <a:ln w="12700">
            <a:solidFill>
              <a:schemeClr val="accent1">
                <a:lumMod val="40000"/>
                <a:lumOff val="6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Calibri"/>
              <a:ea typeface="ＭＳ Ｐゴシック" pitchFamily="-112" charset="-128"/>
            </a:endParaRPr>
          </a:p>
        </p:txBody>
      </p:sp>
      <p:sp>
        <p:nvSpPr>
          <p:cNvPr id="1061" name="Line 37"/>
          <p:cNvSpPr>
            <a:spLocks noChangeShapeType="1"/>
          </p:cNvSpPr>
          <p:nvPr/>
        </p:nvSpPr>
        <p:spPr bwMode="auto">
          <a:xfrm>
            <a:off x="228600" y="6096000"/>
            <a:ext cx="8686800" cy="0"/>
          </a:xfrm>
          <a:prstGeom prst="line">
            <a:avLst/>
          </a:prstGeom>
          <a:noFill/>
          <a:ln w="12700">
            <a:solidFill>
              <a:schemeClr val="accent1">
                <a:lumMod val="40000"/>
                <a:lumOff val="6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latin typeface="Calibri"/>
              <a:ea typeface="ＭＳ Ｐゴシック" pitchFamily="-112" charset="-128"/>
            </a:endParaRPr>
          </a:p>
        </p:txBody>
      </p:sp>
      <p:pic>
        <p:nvPicPr>
          <p:cNvPr id="1031" name="Bild 1" descr="01_Presource_Logo_RGB_bunt.jpg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179388" y="404813"/>
            <a:ext cx="21653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Bild 2" descr="logos_CEEUerdf_forweb_01.jpg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5795963" y="6092825"/>
            <a:ext cx="3203575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3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Calibri"/>
          <a:ea typeface="+mj-ea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Calibri" charset="0"/>
          <a:ea typeface="ＭＳ Ｐゴシック" charset="0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Calibri" charset="0"/>
          <a:ea typeface="ＭＳ Ｐゴシック" charset="0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Calibri" charset="0"/>
          <a:ea typeface="ＭＳ Ｐゴシック" charset="0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Calibri" charset="0"/>
          <a:ea typeface="ＭＳ Ｐゴシック" charset="0"/>
          <a:cs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9C0029"/>
          </a:solidFill>
          <a:latin typeface="Helvetica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9C0029"/>
          </a:solidFill>
          <a:latin typeface="Helvetica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9C0029"/>
          </a:solidFill>
          <a:latin typeface="Helvetica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9C0029"/>
          </a:solidFill>
          <a:latin typeface="Helvetica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0000"/>
          </a:solidFill>
          <a:latin typeface="Calibri"/>
          <a:ea typeface="+mn-ea"/>
          <a:cs typeface="Calibri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0000"/>
          </a:solidFill>
          <a:latin typeface="Calibri"/>
          <a:ea typeface="+mn-ea"/>
          <a:cs typeface="Calibri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0000"/>
          </a:solidFill>
          <a:latin typeface="Calibri"/>
          <a:ea typeface="+mn-ea"/>
          <a:cs typeface="Calibri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0000"/>
          </a:solidFill>
          <a:latin typeface="Calibri"/>
          <a:ea typeface="+mn-ea"/>
          <a:cs typeface="Calibri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Calibri"/>
          <a:ea typeface="+mn-ea"/>
          <a:cs typeface="Calibri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50002B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50002B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50002B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50002B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mtClean="0">
                <a:latin typeface="Calibri" pitchFamily="34" charset="0"/>
                <a:cs typeface="Calibri" pitchFamily="34" charset="0"/>
              </a:rPr>
              <a:t/>
            </a:r>
            <a:br>
              <a:rPr lang="de-DE" smtClean="0">
                <a:latin typeface="Calibri" pitchFamily="34" charset="0"/>
                <a:cs typeface="Calibri" pitchFamily="34" charset="0"/>
              </a:rPr>
            </a:br>
            <a:r>
              <a:rPr lang="de-DE" smtClean="0">
                <a:latin typeface="Calibri" pitchFamily="34" charset="0"/>
                <a:cs typeface="Calibri" pitchFamily="34" charset="0"/>
              </a:rPr>
              <a:t>Good Morning!</a:t>
            </a:r>
          </a:p>
        </p:txBody>
      </p:sp>
      <p:sp>
        <p:nvSpPr>
          <p:cNvPr id="4099" name="Untertitel 5"/>
          <p:cNvSpPr>
            <a:spLocks noGrp="1"/>
          </p:cNvSpPr>
          <p:nvPr>
            <p:ph type="subTitle" idx="1"/>
          </p:nvPr>
        </p:nvSpPr>
        <p:spPr>
          <a:xfrm>
            <a:off x="1143000" y="3429000"/>
            <a:ext cx="6934200" cy="1584325"/>
          </a:xfrm>
        </p:spPr>
        <p:txBody>
          <a:bodyPr/>
          <a:lstStyle/>
          <a:p>
            <a:endParaRPr lang="de-DE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100" name="Picture 2" descr="http://www.allstuff.dk/dance/smurf/jump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0" y="3214688"/>
            <a:ext cx="2039938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>
          <a:xfrm>
            <a:off x="2484438" y="434975"/>
            <a:ext cx="6400800" cy="617538"/>
          </a:xfrm>
        </p:spPr>
        <p:txBody>
          <a:bodyPr/>
          <a:lstStyle/>
          <a:p>
            <a:r>
              <a:rPr lang="de-DE" altLang="de-DE" smtClean="0">
                <a:latin typeface="Calibri" pitchFamily="34" charset="0"/>
                <a:cs typeface="Calibri" pitchFamily="34" charset="0"/>
              </a:rPr>
              <a:t>Inputs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</p:nvPr>
        </p:nvGraphicFramePr>
        <p:xfrm>
          <a:off x="971550" y="1628775"/>
          <a:ext cx="6913564" cy="3902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5511"/>
                <a:gridCol w="3571035"/>
                <a:gridCol w="1381649"/>
                <a:gridCol w="1275369"/>
              </a:tblGrid>
              <a:tr h="46575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>
                          <a:solidFill>
                            <a:srgbClr val="3F0020"/>
                          </a:solidFill>
                          <a:effectLst/>
                        </a:rPr>
                        <a:t>1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u="none" strike="noStrike" dirty="0" err="1" smtClean="0">
                          <a:solidFill>
                            <a:srgbClr val="3F0020"/>
                          </a:solidFill>
                          <a:effectLst/>
                        </a:rPr>
                        <a:t>Water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 </a:t>
                      </a:r>
                      <a:endParaRPr lang="de-DE" sz="2000" b="1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 €/m³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46575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>
                          <a:solidFill>
                            <a:srgbClr val="3F0020"/>
                          </a:solidFill>
                          <a:effectLst/>
                        </a:rPr>
                        <a:t> 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u="none" strike="noStrike" dirty="0" err="1" smtClean="0">
                          <a:solidFill>
                            <a:srgbClr val="3F0020"/>
                          </a:solidFill>
                          <a:effectLst/>
                        </a:rPr>
                        <a:t>From</a:t>
                      </a:r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 </a:t>
                      </a:r>
                      <a:r>
                        <a:rPr lang="de-DE" sz="1600" u="none" strike="noStrike" dirty="0" err="1" smtClean="0">
                          <a:solidFill>
                            <a:srgbClr val="3F0020"/>
                          </a:solidFill>
                          <a:effectLst/>
                        </a:rPr>
                        <a:t>well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0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 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46575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>
                          <a:solidFill>
                            <a:srgbClr val="3F0020"/>
                          </a:solidFill>
                          <a:effectLst/>
                        </a:rPr>
                        <a:t> </a:t>
                      </a:r>
                      <a:endParaRPr lang="de-DE" sz="1600" b="0" i="0" u="none" strike="noStrike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u="none" strike="noStrike" dirty="0" err="1" smtClean="0">
                          <a:solidFill>
                            <a:srgbClr val="3F0020"/>
                          </a:solidFill>
                          <a:effectLst/>
                        </a:rPr>
                        <a:t>From</a:t>
                      </a:r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 </a:t>
                      </a:r>
                      <a:r>
                        <a:rPr lang="de-DE" sz="1600" u="none" strike="noStrike" dirty="0" err="1" smtClean="0">
                          <a:solidFill>
                            <a:srgbClr val="3F0020"/>
                          </a:solidFill>
                          <a:effectLst/>
                        </a:rPr>
                        <a:t>city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1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 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46575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>
                          <a:solidFill>
                            <a:srgbClr val="3F0020"/>
                          </a:solidFill>
                          <a:effectLst/>
                        </a:rPr>
                        <a:t> </a:t>
                      </a:r>
                      <a:endParaRPr lang="de-DE" sz="1600" b="0" i="0" u="none" strike="noStrike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u="none" strike="noStrike" dirty="0" err="1" smtClean="0">
                          <a:solidFill>
                            <a:srgbClr val="3F0020"/>
                          </a:solidFill>
                          <a:effectLst/>
                        </a:rPr>
                        <a:t>Waste</a:t>
                      </a:r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 </a:t>
                      </a:r>
                      <a:r>
                        <a:rPr lang="de-DE" sz="1600" u="none" strike="noStrike" dirty="0" err="1" smtClean="0">
                          <a:solidFill>
                            <a:srgbClr val="3F0020"/>
                          </a:solidFill>
                          <a:effectLst/>
                        </a:rPr>
                        <a:t>water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1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€/m³ 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46575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>
                          <a:solidFill>
                            <a:srgbClr val="3F0020"/>
                          </a:solidFill>
                          <a:effectLst/>
                        </a:rPr>
                        <a:t>2</a:t>
                      </a:r>
                      <a:endParaRPr lang="de-DE" sz="1600" b="0" i="0" u="none" strike="noStrike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u="none" strike="noStrike" dirty="0" err="1" smtClean="0">
                          <a:solidFill>
                            <a:srgbClr val="3F0020"/>
                          </a:solidFill>
                          <a:effectLst/>
                        </a:rPr>
                        <a:t>Raw</a:t>
                      </a:r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 milk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0,25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€/kg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46575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3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u="none" strike="noStrike" dirty="0" err="1" smtClean="0">
                          <a:solidFill>
                            <a:srgbClr val="3F0020"/>
                          </a:solidFill>
                          <a:effectLst/>
                        </a:rPr>
                        <a:t>Cardboard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3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€/kg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46575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b="0" i="0" u="none" strike="noStrike" dirty="0" smtClean="0">
                          <a:solidFill>
                            <a:srgbClr val="3F0020"/>
                          </a:solidFill>
                          <a:effectLst/>
                          <a:latin typeface="Tahoma"/>
                        </a:rPr>
                        <a:t>4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b="0" i="0" u="none" strike="noStrike" dirty="0" smtClean="0">
                          <a:solidFill>
                            <a:srgbClr val="3F0020"/>
                          </a:solidFill>
                          <a:effectLst/>
                          <a:latin typeface="Tahoma"/>
                        </a:rPr>
                        <a:t>Film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b="0" i="0" u="none" strike="noStrike" dirty="0" smtClean="0">
                          <a:solidFill>
                            <a:srgbClr val="3F0020"/>
                          </a:solidFill>
                          <a:effectLst/>
                          <a:latin typeface="Tahoma"/>
                        </a:rPr>
                        <a:t>2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b="0" i="0" u="none" strike="noStrike" dirty="0" smtClean="0">
                          <a:solidFill>
                            <a:srgbClr val="3F0020"/>
                          </a:solidFill>
                          <a:effectLst/>
                          <a:latin typeface="Tahoma"/>
                        </a:rPr>
                        <a:t>€/kg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641766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>
                          <a:solidFill>
                            <a:srgbClr val="3F0020"/>
                          </a:solidFill>
                          <a:effectLst/>
                        </a:rPr>
                        <a:t> </a:t>
                      </a:r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5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Labels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2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€/kg</a:t>
                      </a:r>
                    </a:p>
                    <a:p>
                      <a:pPr algn="ctr" fontAlgn="ctr"/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2484438" y="434975"/>
            <a:ext cx="6400800" cy="617538"/>
          </a:xfrm>
        </p:spPr>
        <p:txBody>
          <a:bodyPr/>
          <a:lstStyle/>
          <a:p>
            <a:r>
              <a:rPr lang="de-DE" altLang="de-DE" smtClean="0">
                <a:latin typeface="Calibri" pitchFamily="34" charset="0"/>
                <a:cs typeface="Calibri" pitchFamily="34" charset="0"/>
              </a:rPr>
              <a:t>Hazardous materials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</p:nvPr>
        </p:nvGraphicFramePr>
        <p:xfrm>
          <a:off x="395288" y="1844675"/>
          <a:ext cx="8208961" cy="24479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2138"/>
                <a:gridCol w="549636"/>
                <a:gridCol w="2839787"/>
                <a:gridCol w="1637458"/>
                <a:gridCol w="1225230"/>
                <a:gridCol w="1694712"/>
              </a:tblGrid>
              <a:tr h="823601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Nr.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MSDS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Annual </a:t>
                      </a:r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quantity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unit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label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486153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Cleaning</a:t>
                      </a:r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agents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7120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kg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diverse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383204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Disinfectants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15202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kg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diverse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383204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lubricants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647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kg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diverse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371764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refrigerants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110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kg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diverse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>
          <a:xfrm>
            <a:off x="2484438" y="434975"/>
            <a:ext cx="6400800" cy="617538"/>
          </a:xfrm>
        </p:spPr>
        <p:txBody>
          <a:bodyPr/>
          <a:lstStyle/>
          <a:p>
            <a:r>
              <a:rPr lang="de-DE" altLang="de-DE" smtClean="0">
                <a:latin typeface="Calibri" pitchFamily="34" charset="0"/>
                <a:cs typeface="Calibri" pitchFamily="34" charset="0"/>
              </a:rPr>
              <a:t>Hazardous materials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</p:nvPr>
        </p:nvGraphicFramePr>
        <p:xfrm>
          <a:off x="395288" y="1844675"/>
          <a:ext cx="6514249" cy="24479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2138"/>
                <a:gridCol w="549636"/>
                <a:gridCol w="2839787"/>
                <a:gridCol w="1637458"/>
                <a:gridCol w="1225230"/>
              </a:tblGrid>
              <a:tr h="823601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Nr.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MSDS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Material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unit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486153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Cleaning</a:t>
                      </a:r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agents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€/kg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383204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Disinfectants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€/kg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383204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lubricants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€/kg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371764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refrigerants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€/kg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>
          <a:xfrm>
            <a:off x="2484438" y="434975"/>
            <a:ext cx="6400800" cy="617538"/>
          </a:xfrm>
        </p:spPr>
        <p:txBody>
          <a:bodyPr/>
          <a:lstStyle/>
          <a:p>
            <a:r>
              <a:rPr lang="de-DE" altLang="de-DE" smtClean="0">
                <a:latin typeface="Calibri" pitchFamily="34" charset="0"/>
                <a:cs typeface="Calibri" pitchFamily="34" charset="0"/>
              </a:rPr>
              <a:t>Waste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</p:nvPr>
        </p:nvGraphicFramePr>
        <p:xfrm>
          <a:off x="957263" y="1773238"/>
          <a:ext cx="6567487" cy="38893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89906"/>
                <a:gridCol w="1609176"/>
                <a:gridCol w="1368405"/>
              </a:tblGrid>
              <a:tr h="201231">
                <a:tc rowSpan="2"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Waste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de-DE" sz="1100" u="none" strike="noStrike" dirty="0" smtClean="0">
                          <a:effectLst/>
                        </a:rPr>
                        <a:t> </a:t>
                      </a:r>
                      <a:endParaRPr lang="de-DE" sz="1100" b="1" i="0" u="none" strike="noStrike" dirty="0">
                        <a:solidFill>
                          <a:srgbClr val="333399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51887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ÖNORM S2100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Annual </a:t>
                      </a:r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quantity</a:t>
                      </a:r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[kg</a:t>
                      </a:r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487697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Industrial </a:t>
                      </a:r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waste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91101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52.214    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370688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AT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Wood </a:t>
                      </a:r>
                      <a:r>
                        <a:rPr lang="de-AT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pallets</a:t>
                      </a:r>
                      <a:endParaRPr lang="de-AT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17201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employees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487697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AT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Waste</a:t>
                      </a:r>
                      <a:r>
                        <a:rPr lang="de-AT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AT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paper</a:t>
                      </a:r>
                      <a:endParaRPr lang="de-AT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18718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21.420    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487697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Iron </a:t>
                      </a:r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steel</a:t>
                      </a:r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scrap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35105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7.660    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487697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Packaging</a:t>
                      </a:r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material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91207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16.220    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360097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Organic</a:t>
                      </a:r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waste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92402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employees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487697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whey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12502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</a:t>
                      </a:r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25.000.000   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434975"/>
            <a:ext cx="6400800" cy="617538"/>
          </a:xfrm>
        </p:spPr>
        <p:txBody>
          <a:bodyPr/>
          <a:lstStyle/>
          <a:p>
            <a:r>
              <a:rPr lang="de-DE" altLang="de-DE" dirty="0" err="1" smtClean="0">
                <a:latin typeface="Calibri" pitchFamily="34" charset="0"/>
                <a:cs typeface="Calibri" pitchFamily="34" charset="0"/>
              </a:rPr>
              <a:t>Energy</a:t>
            </a:r>
            <a:endParaRPr lang="de-AT" altLang="de-DE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de-DE" altLang="de-DE" sz="2400" dirty="0" smtClean="0">
                <a:latin typeface="Calibri" pitchFamily="34" charset="0"/>
                <a:cs typeface="Calibri" pitchFamily="34" charset="0"/>
              </a:rPr>
              <a:t>7 GWH </a:t>
            </a:r>
            <a:r>
              <a:rPr lang="de-DE" altLang="de-DE" sz="2400" dirty="0" err="1" smtClean="0">
                <a:latin typeface="Calibri" pitchFamily="34" charset="0"/>
                <a:cs typeface="Calibri" pitchFamily="34" charset="0"/>
              </a:rPr>
              <a:t>electricity</a:t>
            </a:r>
            <a:r>
              <a:rPr lang="de-DE" altLang="de-DE" sz="2400" dirty="0" smtClean="0">
                <a:latin typeface="Calibri" pitchFamily="34" charset="0"/>
                <a:cs typeface="Calibri" pitchFamily="34" charset="0"/>
              </a:rPr>
              <a:t> , 10 </a:t>
            </a:r>
            <a:r>
              <a:rPr lang="de-DE" altLang="de-DE" sz="2400" dirty="0" err="1" smtClean="0">
                <a:latin typeface="Calibri" pitchFamily="34" charset="0"/>
                <a:cs typeface="Calibri" pitchFamily="34" charset="0"/>
              </a:rPr>
              <a:t>cents</a:t>
            </a:r>
            <a:endParaRPr lang="de-DE" altLang="de-DE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de-DE" altLang="de-DE" sz="2400" dirty="0" smtClean="0">
                <a:latin typeface="Calibri" pitchFamily="34" charset="0"/>
                <a:cs typeface="Calibri" pitchFamily="34" charset="0"/>
              </a:rPr>
              <a:t>30.000 l Diesel, 1,3 €/l</a:t>
            </a:r>
          </a:p>
          <a:p>
            <a:r>
              <a:rPr lang="de-DE" altLang="de-DE" sz="2400" dirty="0" smtClean="0">
                <a:latin typeface="Calibri" pitchFamily="34" charset="0"/>
                <a:cs typeface="Calibri" pitchFamily="34" charset="0"/>
              </a:rPr>
              <a:t>7 </a:t>
            </a:r>
            <a:r>
              <a:rPr lang="de-DE" altLang="de-DE" sz="2400" dirty="0" err="1" smtClean="0">
                <a:latin typeface="Calibri" pitchFamily="34" charset="0"/>
                <a:cs typeface="Calibri" pitchFamily="34" charset="0"/>
              </a:rPr>
              <a:t>Mio</a:t>
            </a:r>
            <a:r>
              <a:rPr lang="de-DE" altLang="de-DE" sz="2400" dirty="0" smtClean="0">
                <a:latin typeface="Calibri" pitchFamily="34" charset="0"/>
                <a:cs typeface="Calibri" pitchFamily="34" charset="0"/>
              </a:rPr>
              <a:t> sm³, 0,35€/sm³</a:t>
            </a:r>
            <a:endParaRPr lang="de-DE" altLang="de-DE" sz="24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434975"/>
            <a:ext cx="6400800" cy="617538"/>
          </a:xfrm>
        </p:spPr>
        <p:txBody>
          <a:bodyPr/>
          <a:lstStyle/>
          <a:p>
            <a:r>
              <a:rPr lang="de-DE" altLang="de-DE" smtClean="0">
                <a:latin typeface="Calibri" pitchFamily="34" charset="0"/>
                <a:cs typeface="Calibri" pitchFamily="34" charset="0"/>
              </a:rPr>
              <a:t>Reception of milk</a:t>
            </a:r>
          </a:p>
        </p:txBody>
      </p:sp>
      <p:pic>
        <p:nvPicPr>
          <p:cNvPr id="17411" name="Picture 3" descr="Freskaleche tank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1600200"/>
            <a:ext cx="59563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33400" y="1752600"/>
            <a:ext cx="2209800" cy="1219200"/>
            <a:chOff x="336" y="1104"/>
            <a:chExt cx="1392" cy="768"/>
          </a:xfrm>
        </p:grpSpPr>
        <p:sp>
          <p:nvSpPr>
            <p:cNvPr id="75781" name="AutoShape 5"/>
            <p:cNvSpPr>
              <a:spLocks noChangeArrowheads="1"/>
            </p:cNvSpPr>
            <p:nvPr/>
          </p:nvSpPr>
          <p:spPr bwMode="auto">
            <a:xfrm>
              <a:off x="336" y="1104"/>
              <a:ext cx="1392" cy="768"/>
            </a:xfrm>
            <a:prstGeom prst="wedgeRectCallout">
              <a:avLst>
                <a:gd name="adj1" fmla="val 157111"/>
                <a:gd name="adj2" fmla="val 102866"/>
              </a:avLst>
            </a:prstGeom>
            <a:solidFill>
              <a:srgbClr val="00B050"/>
            </a:solidFill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defTabSz="776288">
                <a:defRPr/>
              </a:pPr>
              <a:endParaRPr lang="de-AT"/>
            </a:p>
          </p:txBody>
        </p:sp>
        <p:sp>
          <p:nvSpPr>
            <p:cNvPr id="75782" name="Text Box 6"/>
            <p:cNvSpPr txBox="1">
              <a:spLocks noChangeArrowheads="1"/>
            </p:cNvSpPr>
            <p:nvPr/>
          </p:nvSpPr>
          <p:spPr bwMode="auto">
            <a:xfrm>
              <a:off x="567" y="1322"/>
              <a:ext cx="690" cy="233"/>
            </a:xfrm>
            <a:prstGeom prst="rect">
              <a:avLst/>
            </a:prstGeom>
            <a:solidFill>
              <a:srgbClr val="00B050"/>
            </a:solidFill>
            <a:ln>
              <a:noFill/>
              <a:headEnd/>
              <a:tailEnd/>
            </a:ln>
            <a:effectLst/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>
              <a:lvl1pPr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7762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7762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7762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7762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de-DE" dirty="0" err="1">
                  <a:solidFill>
                    <a:schemeClr val="lt1"/>
                  </a:solidFill>
                  <a:latin typeface="+mn-lt"/>
                </a:rPr>
                <a:t>Cleaning</a:t>
              </a:r>
              <a:endParaRPr lang="de-AT" dirty="0">
                <a:solidFill>
                  <a:schemeClr val="lt1"/>
                </a:solidFill>
                <a:latin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434975"/>
            <a:ext cx="6400800" cy="617538"/>
          </a:xfrm>
        </p:spPr>
        <p:txBody>
          <a:bodyPr/>
          <a:lstStyle/>
          <a:p>
            <a:r>
              <a:rPr lang="de-DE" altLang="de-DE" smtClean="0">
                <a:latin typeface="Calibri" pitchFamily="34" charset="0"/>
                <a:cs typeface="Calibri" pitchFamily="34" charset="0"/>
              </a:rPr>
              <a:t>Metering</a:t>
            </a:r>
            <a:endParaRPr lang="de-AT" altLang="de-DE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8435" name="Picture 3" descr="Freskaleche milk meter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447800"/>
            <a:ext cx="6061075" cy="454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/>
          <p:cNvSpPr>
            <a:spLocks noGrp="1"/>
          </p:cNvSpPr>
          <p:nvPr>
            <p:ph type="title"/>
          </p:nvPr>
        </p:nvSpPr>
        <p:spPr>
          <a:xfrm>
            <a:off x="2484438" y="434975"/>
            <a:ext cx="6400800" cy="617538"/>
          </a:xfrm>
        </p:spPr>
        <p:txBody>
          <a:bodyPr/>
          <a:lstStyle/>
          <a:p>
            <a:r>
              <a:rPr lang="de-DE" altLang="de-DE" smtClean="0">
                <a:latin typeface="Calibri" pitchFamily="34" charset="0"/>
                <a:cs typeface="Calibri" pitchFamily="34" charset="0"/>
              </a:rPr>
              <a:t>Pumps</a:t>
            </a:r>
          </a:p>
        </p:txBody>
      </p:sp>
      <p:pic>
        <p:nvPicPr>
          <p:cNvPr id="19459" name="Inhaltsplatzhalter 3" descr="DSC06981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7625" y="1714500"/>
            <a:ext cx="4381500" cy="3286125"/>
          </a:xfrm>
        </p:spPr>
      </p:pic>
      <p:pic>
        <p:nvPicPr>
          <p:cNvPr id="19460" name="Grafik 4" descr="DSC0699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1571625"/>
            <a:ext cx="4940300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404813"/>
            <a:ext cx="4979987" cy="550862"/>
          </a:xfrm>
        </p:spPr>
        <p:txBody>
          <a:bodyPr/>
          <a:lstStyle/>
          <a:p>
            <a:r>
              <a:rPr lang="de-DE" altLang="de-DE" smtClean="0">
                <a:latin typeface="Calibri" pitchFamily="34" charset="0"/>
                <a:cs typeface="Calibri" pitchFamily="34" charset="0"/>
              </a:rPr>
              <a:t>Cooling</a:t>
            </a:r>
            <a:endParaRPr lang="de-AT" altLang="de-DE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483" name="Picture 3" descr="Freskaleche cool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1600200"/>
            <a:ext cx="3344863" cy="445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33400" y="1752600"/>
            <a:ext cx="2209800" cy="1219200"/>
            <a:chOff x="336" y="1104"/>
            <a:chExt cx="1392" cy="768"/>
          </a:xfrm>
        </p:grpSpPr>
        <p:sp>
          <p:nvSpPr>
            <p:cNvPr id="9" name="AutoShape 5"/>
            <p:cNvSpPr>
              <a:spLocks noChangeArrowheads="1"/>
            </p:cNvSpPr>
            <p:nvPr/>
          </p:nvSpPr>
          <p:spPr bwMode="auto">
            <a:xfrm>
              <a:off x="336" y="1104"/>
              <a:ext cx="1392" cy="768"/>
            </a:xfrm>
            <a:prstGeom prst="wedgeRectCallout">
              <a:avLst>
                <a:gd name="adj1" fmla="val 157111"/>
                <a:gd name="adj2" fmla="val 102866"/>
              </a:avLst>
            </a:prstGeom>
            <a:solidFill>
              <a:srgbClr val="00B050"/>
            </a:solidFill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defTabSz="776288">
                <a:defRPr/>
              </a:pPr>
              <a:endParaRPr lang="de-AT"/>
            </a:p>
          </p:txBody>
        </p:sp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498" y="1296"/>
              <a:ext cx="690" cy="233"/>
            </a:xfrm>
            <a:prstGeom prst="rect">
              <a:avLst/>
            </a:prstGeom>
            <a:solidFill>
              <a:srgbClr val="00B050"/>
            </a:solidFill>
            <a:ln>
              <a:noFill/>
              <a:headEnd/>
              <a:tailEnd/>
            </a:ln>
            <a:effectLst/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>
              <a:lvl1pPr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7762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7762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7762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7762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de-DE" dirty="0" err="1">
                  <a:solidFill>
                    <a:schemeClr val="lt1"/>
                  </a:solidFill>
                  <a:latin typeface="+mn-lt"/>
                </a:rPr>
                <a:t>Cleaning</a:t>
              </a:r>
              <a:endParaRPr lang="de-AT" dirty="0">
                <a:solidFill>
                  <a:schemeClr val="lt1"/>
                </a:solidFill>
                <a:latin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875" y="404813"/>
            <a:ext cx="6934200" cy="911225"/>
          </a:xfrm>
        </p:spPr>
        <p:txBody>
          <a:bodyPr/>
          <a:lstStyle/>
          <a:p>
            <a:r>
              <a:rPr lang="de-DE" altLang="de-DE" smtClean="0">
                <a:latin typeface="Calibri" pitchFamily="34" charset="0"/>
                <a:cs typeface="Calibri" pitchFamily="34" charset="0"/>
              </a:rPr>
              <a:t>Storage</a:t>
            </a:r>
            <a:endParaRPr lang="de-AT" altLang="de-DE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1507" name="Picture 3" descr="Freskaleche tank far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1524000"/>
            <a:ext cx="3459163" cy="461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33400" y="1752600"/>
            <a:ext cx="2209800" cy="1219200"/>
            <a:chOff x="336" y="1104"/>
            <a:chExt cx="1392" cy="768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auto">
            <a:xfrm>
              <a:off x="336" y="1104"/>
              <a:ext cx="1392" cy="768"/>
            </a:xfrm>
            <a:prstGeom prst="wedgeRectCallout">
              <a:avLst>
                <a:gd name="adj1" fmla="val 157111"/>
                <a:gd name="adj2" fmla="val 102866"/>
              </a:avLst>
            </a:prstGeom>
            <a:solidFill>
              <a:srgbClr val="00B050"/>
            </a:solidFill>
            <a:ln>
              <a:noFill/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defTabSz="776288">
                <a:defRPr/>
              </a:pPr>
              <a:endParaRPr lang="de-AT"/>
            </a:p>
          </p:txBody>
        </p:sp>
        <p:sp>
          <p:nvSpPr>
            <p:cNvPr id="12" name="Text Box 6"/>
            <p:cNvSpPr txBox="1">
              <a:spLocks noChangeArrowheads="1"/>
            </p:cNvSpPr>
            <p:nvPr/>
          </p:nvSpPr>
          <p:spPr bwMode="auto">
            <a:xfrm>
              <a:off x="584" y="1312"/>
              <a:ext cx="690" cy="233"/>
            </a:xfrm>
            <a:prstGeom prst="rect">
              <a:avLst/>
            </a:prstGeom>
            <a:solidFill>
              <a:srgbClr val="00B050"/>
            </a:solidFill>
            <a:ln>
              <a:noFill/>
              <a:headEnd/>
              <a:tailEnd/>
            </a:ln>
            <a:effectLst/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>
              <a:lvl1pPr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7762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7762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7762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7762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de-DE" dirty="0" err="1">
                  <a:solidFill>
                    <a:schemeClr val="lt1"/>
                  </a:solidFill>
                  <a:latin typeface="+mn-lt"/>
                </a:rPr>
                <a:t>Cleaning</a:t>
              </a:r>
              <a:endParaRPr lang="de-AT" dirty="0">
                <a:solidFill>
                  <a:schemeClr val="lt1"/>
                </a:solidFill>
                <a:latin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altLang="de-DE" smtClean="0">
                <a:latin typeface="Calibri" pitchFamily="34" charset="0"/>
                <a:cs typeface="Calibri" pitchFamily="34" charset="0"/>
              </a:rPr>
              <a:t>Case Study Dairy	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3429000"/>
            <a:ext cx="6934200" cy="1584325"/>
          </a:xfrm>
        </p:spPr>
        <p:txBody>
          <a:bodyPr/>
          <a:lstStyle/>
          <a:p>
            <a:pPr eaLnBrk="1" hangingPunct="1"/>
            <a:r>
              <a:rPr lang="en-GB" altLang="de-DE" smtClean="0">
                <a:latin typeface="Calibri" pitchFamily="34" charset="0"/>
                <a:cs typeface="Calibri" pitchFamily="34" charset="0"/>
              </a:rPr>
              <a:t>For testing in Graz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2051050" y="6246813"/>
            <a:ext cx="3816350" cy="306387"/>
          </a:xfrm>
        </p:spPr>
        <p:txBody>
          <a:bodyPr/>
          <a:lstStyle/>
          <a:p>
            <a:pPr algn="ctr">
              <a:defRPr/>
            </a:pPr>
            <a:r>
              <a:rPr lang="en-GB"/>
              <a:t>Individualize by clicking View &gt; Header and Footer</a:t>
            </a:r>
            <a:endParaRPr lang="en-GB">
              <a:solidFill>
                <a:srgbClr val="AC0A3C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462213" y="404813"/>
            <a:ext cx="6934200" cy="911225"/>
          </a:xfrm>
        </p:spPr>
        <p:txBody>
          <a:bodyPr/>
          <a:lstStyle/>
          <a:p>
            <a:r>
              <a:rPr lang="de-DE" altLang="de-DE" smtClean="0">
                <a:latin typeface="Calibri" pitchFamily="34" charset="0"/>
                <a:cs typeface="Calibri" pitchFamily="34" charset="0"/>
              </a:rPr>
              <a:t>Pasteurization</a:t>
            </a:r>
            <a:endParaRPr lang="de-AT" altLang="de-DE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2531" name="Picture 3" descr="Freskaleche pasteuriz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1524000"/>
            <a:ext cx="6061075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33400" y="1752600"/>
            <a:ext cx="2209800" cy="1219200"/>
            <a:chOff x="336" y="1104"/>
            <a:chExt cx="1392" cy="768"/>
          </a:xfrm>
        </p:grpSpPr>
        <p:sp>
          <p:nvSpPr>
            <p:cNvPr id="14" name="AutoShape 5"/>
            <p:cNvSpPr>
              <a:spLocks noChangeArrowheads="1"/>
            </p:cNvSpPr>
            <p:nvPr/>
          </p:nvSpPr>
          <p:spPr bwMode="auto">
            <a:xfrm>
              <a:off x="336" y="1104"/>
              <a:ext cx="1392" cy="768"/>
            </a:xfrm>
            <a:prstGeom prst="wedgeRectCallout">
              <a:avLst>
                <a:gd name="adj1" fmla="val 157111"/>
                <a:gd name="adj2" fmla="val 102866"/>
              </a:avLst>
            </a:prstGeom>
            <a:solidFill>
              <a:srgbClr val="00B050"/>
            </a:solidFill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 algn="ctr" defTabSz="776288">
                <a:defRPr/>
              </a:pPr>
              <a:endParaRPr lang="de-AT" sz="3200" b="1"/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432" y="1207"/>
              <a:ext cx="1015" cy="620"/>
            </a:xfrm>
            <a:prstGeom prst="rect">
              <a:avLst/>
            </a:prstGeom>
            <a:noFill/>
            <a:ln>
              <a:noFill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>
              <a:lvl1pPr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7762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7762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7762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7762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de-DE" sz="2900" b="1" dirty="0" err="1" smtClean="0">
                  <a:solidFill>
                    <a:schemeClr val="bg1"/>
                  </a:solidFill>
                  <a:latin typeface="+mn-lt"/>
                </a:rPr>
                <a:t>Cleaning</a:t>
              </a:r>
              <a:r>
                <a:rPr lang="de-DE" sz="2900" b="1" dirty="0" smtClean="0">
                  <a:solidFill>
                    <a:schemeClr val="bg1"/>
                  </a:solidFill>
                  <a:latin typeface="+mn-lt"/>
                </a:rPr>
                <a:t>,</a:t>
              </a:r>
            </a:p>
            <a:p>
              <a:pPr eaLnBrk="1" hangingPunct="1">
                <a:defRPr/>
              </a:pPr>
              <a:r>
                <a:rPr lang="de-DE" sz="2900" b="1" dirty="0" err="1" smtClean="0">
                  <a:solidFill>
                    <a:schemeClr val="bg1"/>
                  </a:solidFill>
                  <a:latin typeface="+mn-lt"/>
                </a:rPr>
                <a:t>Cooling</a:t>
              </a:r>
              <a:endParaRPr lang="de-AT" sz="2900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430213"/>
            <a:ext cx="6934200" cy="911225"/>
          </a:xfrm>
        </p:spPr>
        <p:txBody>
          <a:bodyPr/>
          <a:lstStyle/>
          <a:p>
            <a:r>
              <a:rPr lang="de-DE" altLang="de-DE" smtClean="0">
                <a:latin typeface="Calibri" pitchFamily="34" charset="0"/>
                <a:cs typeface="Calibri" pitchFamily="34" charset="0"/>
              </a:rPr>
              <a:t>Packaging material</a:t>
            </a:r>
            <a:endParaRPr lang="de-AT" altLang="de-DE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3555" name="Picture 3" descr="Freskaleche packing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25" y="1428750"/>
            <a:ext cx="6061075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541588" y="457200"/>
            <a:ext cx="5500687" cy="736600"/>
          </a:xfrm>
        </p:spPr>
        <p:txBody>
          <a:bodyPr/>
          <a:lstStyle/>
          <a:p>
            <a:r>
              <a:rPr lang="de-DE" altLang="de-DE" smtClean="0">
                <a:latin typeface="Calibri" pitchFamily="34" charset="0"/>
                <a:cs typeface="Calibri" pitchFamily="34" charset="0"/>
              </a:rPr>
              <a:t>Filling</a:t>
            </a:r>
            <a:endParaRPr lang="de-AT" altLang="de-DE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4579" name="Picture 3" descr="Freskaleche packing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2222500"/>
            <a:ext cx="50292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 descr="Freskaleche packing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24450" y="1193800"/>
            <a:ext cx="3459163" cy="4611688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12738" y="1125538"/>
            <a:ext cx="2209800" cy="1219200"/>
            <a:chOff x="336" y="1104"/>
            <a:chExt cx="1392" cy="768"/>
          </a:xfrm>
        </p:grpSpPr>
        <p:sp>
          <p:nvSpPr>
            <p:cNvPr id="9" name="AutoShape 5"/>
            <p:cNvSpPr>
              <a:spLocks noChangeArrowheads="1"/>
            </p:cNvSpPr>
            <p:nvPr/>
          </p:nvSpPr>
          <p:spPr bwMode="auto">
            <a:xfrm>
              <a:off x="336" y="1104"/>
              <a:ext cx="1392" cy="768"/>
            </a:xfrm>
            <a:prstGeom prst="wedgeRectCallout">
              <a:avLst>
                <a:gd name="adj1" fmla="val 157111"/>
                <a:gd name="adj2" fmla="val 102866"/>
              </a:avLst>
            </a:prstGeom>
            <a:solidFill>
              <a:srgbClr val="00B050"/>
            </a:solidFill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 algn="ctr" defTabSz="776288">
                <a:defRPr/>
              </a:pPr>
              <a:endParaRPr lang="de-AT" sz="3200" b="1"/>
            </a:p>
          </p:txBody>
        </p:sp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388" y="1296"/>
              <a:ext cx="1241" cy="427"/>
            </a:xfrm>
            <a:prstGeom prst="rect">
              <a:avLst/>
            </a:prstGeom>
            <a:noFill/>
            <a:ln>
              <a:noFill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>
              <a:lvl1pPr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776288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7762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7762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7762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7762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de-DE" sz="1900" b="1" dirty="0" err="1" smtClean="0">
                  <a:solidFill>
                    <a:schemeClr val="bg1"/>
                  </a:solidFill>
                  <a:latin typeface="+mn-lt"/>
                </a:rPr>
                <a:t>Cleaning</a:t>
              </a:r>
              <a:r>
                <a:rPr lang="de-DE" sz="1900" b="1" dirty="0" smtClean="0">
                  <a:solidFill>
                    <a:schemeClr val="bg1"/>
                  </a:solidFill>
                  <a:latin typeface="+mn-lt"/>
                </a:rPr>
                <a:t>, </a:t>
              </a:r>
              <a:r>
                <a:rPr lang="de-DE" sz="1900" b="1" dirty="0" err="1" smtClean="0">
                  <a:solidFill>
                    <a:schemeClr val="bg1"/>
                  </a:solidFill>
                  <a:latin typeface="+mn-lt"/>
                </a:rPr>
                <a:t>cooling</a:t>
              </a:r>
              <a:r>
                <a:rPr lang="de-DE" sz="1900" b="1" dirty="0" smtClean="0">
                  <a:solidFill>
                    <a:schemeClr val="bg1"/>
                  </a:solidFill>
                  <a:latin typeface="+mn-lt"/>
                </a:rPr>
                <a:t>,</a:t>
              </a:r>
            </a:p>
            <a:p>
              <a:pPr eaLnBrk="1" hangingPunct="1">
                <a:defRPr/>
              </a:pPr>
              <a:r>
                <a:rPr lang="de-DE" sz="1900" b="1" dirty="0" err="1" smtClean="0">
                  <a:solidFill>
                    <a:schemeClr val="bg1"/>
                  </a:solidFill>
                  <a:latin typeface="+mn-lt"/>
                </a:rPr>
                <a:t>Packaging</a:t>
              </a:r>
              <a:r>
                <a:rPr lang="de-DE" sz="1900" b="1" dirty="0" smtClean="0">
                  <a:solidFill>
                    <a:schemeClr val="bg1"/>
                  </a:solidFill>
                  <a:latin typeface="+mn-lt"/>
                </a:rPr>
                <a:t> </a:t>
              </a:r>
              <a:r>
                <a:rPr lang="de-DE" sz="1900" b="1" dirty="0" err="1" smtClean="0">
                  <a:solidFill>
                    <a:schemeClr val="bg1"/>
                  </a:solidFill>
                  <a:latin typeface="+mn-lt"/>
                </a:rPr>
                <a:t>waste</a:t>
              </a:r>
              <a:endParaRPr lang="de-AT" sz="1900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517525"/>
            <a:ext cx="6934200" cy="911225"/>
          </a:xfrm>
        </p:spPr>
        <p:txBody>
          <a:bodyPr/>
          <a:lstStyle/>
          <a:p>
            <a:r>
              <a:rPr lang="de-DE" altLang="de-DE" smtClean="0">
                <a:latin typeface="Calibri" pitchFamily="34" charset="0"/>
                <a:cs typeface="Calibri" pitchFamily="34" charset="0"/>
              </a:rPr>
              <a:t>Ready made product</a:t>
            </a:r>
            <a:endParaRPr lang="de-AT" altLang="de-DE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5603" name="Picture 3" descr="Freskaleche produc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1428750"/>
            <a:ext cx="3459163" cy="461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404813"/>
            <a:ext cx="6934200" cy="911225"/>
          </a:xfrm>
        </p:spPr>
        <p:txBody>
          <a:bodyPr/>
          <a:lstStyle/>
          <a:p>
            <a:r>
              <a:rPr lang="de-DE" altLang="de-DE" smtClean="0">
                <a:latin typeface="Calibri" pitchFamily="34" charset="0"/>
                <a:cs typeface="Calibri" pitchFamily="34" charset="0"/>
              </a:rPr>
              <a:t>Storage</a:t>
            </a:r>
          </a:p>
        </p:txBody>
      </p:sp>
      <p:pic>
        <p:nvPicPr>
          <p:cNvPr id="26627" name="Picture 3" descr="Freskaleche storage"/>
          <p:cNvPicPr>
            <a:picLocks noChangeAspect="1" noChangeArrowheads="1"/>
          </p:cNvPicPr>
          <p:nvPr/>
        </p:nvPicPr>
        <p:blipFill>
          <a:blip r:embed="rId3">
            <a:lum bright="20000"/>
          </a:blip>
          <a:srcRect/>
          <a:stretch>
            <a:fillRect/>
          </a:stretch>
        </p:blipFill>
        <p:spPr bwMode="auto">
          <a:xfrm>
            <a:off x="1600200" y="1454150"/>
            <a:ext cx="6061075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434975"/>
            <a:ext cx="6400800" cy="617538"/>
          </a:xfrm>
        </p:spPr>
        <p:txBody>
          <a:bodyPr/>
          <a:lstStyle/>
          <a:p>
            <a:r>
              <a:rPr lang="de-DE" altLang="de-DE" smtClean="0">
                <a:latin typeface="Calibri" pitchFamily="34" charset="0"/>
                <a:cs typeface="Calibri" pitchFamily="34" charset="0"/>
              </a:rPr>
              <a:t>Cooling - Compressor</a:t>
            </a:r>
            <a:endParaRPr lang="de-AT" altLang="de-DE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7651" name="Picture 3" descr="Fresca ammonia compress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813" y="1557338"/>
            <a:ext cx="5580062" cy="418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434975"/>
            <a:ext cx="6400800" cy="617538"/>
          </a:xfrm>
        </p:spPr>
        <p:txBody>
          <a:bodyPr/>
          <a:lstStyle/>
          <a:p>
            <a:r>
              <a:rPr lang="de-DE" altLang="de-DE" smtClean="0">
                <a:latin typeface="Calibri" pitchFamily="34" charset="0"/>
                <a:cs typeface="Calibri" pitchFamily="34" charset="0"/>
              </a:rPr>
              <a:t>CIP plant</a:t>
            </a:r>
            <a:endParaRPr lang="de-AT" altLang="de-DE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8675" name="Picture 3" descr="Fresca CIP tank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25" y="1785938"/>
            <a:ext cx="5441950" cy="408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434975"/>
            <a:ext cx="6400800" cy="617538"/>
          </a:xfrm>
        </p:spPr>
        <p:txBody>
          <a:bodyPr/>
          <a:lstStyle/>
          <a:p>
            <a:r>
              <a:rPr lang="de-DE" altLang="de-DE" smtClean="0">
                <a:latin typeface="Calibri" pitchFamily="34" charset="0"/>
                <a:cs typeface="Calibri" pitchFamily="34" charset="0"/>
              </a:rPr>
              <a:t>Waste water treatment</a:t>
            </a:r>
            <a:endParaRPr lang="de-AT" altLang="de-DE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9699" name="Picture 3" descr="UBS Reakt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1454150"/>
            <a:ext cx="6061075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 descr="DSC03784"/>
          <p:cNvPicPr>
            <a:picLocks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68313" y="2325688"/>
            <a:ext cx="4033837" cy="3132137"/>
          </a:xfrm>
          <a:noFill/>
        </p:spPr>
      </p:pic>
      <p:pic>
        <p:nvPicPr>
          <p:cNvPr id="30723" name="Picture 4" descr="DSC03789"/>
          <p:cNvPicPr>
            <a:picLocks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652963" y="2325688"/>
            <a:ext cx="4033837" cy="3132137"/>
          </a:xfrm>
          <a:noFill/>
        </p:spPr>
      </p:pic>
      <p:sp>
        <p:nvSpPr>
          <p:cNvPr id="30724" name="Rectangle 5"/>
          <p:cNvSpPr>
            <a:spLocks noGrp="1" noChangeArrowheads="1"/>
          </p:cNvSpPr>
          <p:nvPr>
            <p:ph type="title"/>
          </p:nvPr>
        </p:nvSpPr>
        <p:spPr>
          <a:xfrm>
            <a:off x="2514600" y="363538"/>
            <a:ext cx="6400800" cy="833437"/>
          </a:xfrm>
        </p:spPr>
        <p:txBody>
          <a:bodyPr/>
          <a:lstStyle/>
          <a:p>
            <a:pPr eaLnBrk="1" hangingPunct="1"/>
            <a:r>
              <a:rPr lang="de-AT" altLang="de-DE" smtClean="0">
                <a:latin typeface="Calibri" pitchFamily="34" charset="0"/>
                <a:cs typeface="Calibri" pitchFamily="34" charset="0"/>
              </a:rPr>
              <a:t>Boiler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4"/>
          <p:cNvGrpSpPr>
            <a:grpSpLocks/>
          </p:cNvGrpSpPr>
          <p:nvPr/>
        </p:nvGrpSpPr>
        <p:grpSpPr bwMode="auto">
          <a:xfrm>
            <a:off x="468313" y="1844675"/>
            <a:ext cx="8218487" cy="3132138"/>
            <a:chOff x="295" y="1465"/>
            <a:chExt cx="5177" cy="1973"/>
          </a:xfrm>
        </p:grpSpPr>
        <p:pic>
          <p:nvPicPr>
            <p:cNvPr id="31748" name="Picture 5" descr="DSC05083"/>
            <p:cNvPicPr>
              <a:picLocks noChangeAspect="1" noChangeArrowheads="1"/>
            </p:cNvPicPr>
            <p:nvPr/>
          </p:nvPicPr>
          <p:blipFill>
            <a:blip r:embed="rId3">
              <a:lum bright="10000"/>
            </a:blip>
            <a:srcRect/>
            <a:stretch>
              <a:fillRect/>
            </a:stretch>
          </p:blipFill>
          <p:spPr bwMode="auto">
            <a:xfrm>
              <a:off x="2931" y="1465"/>
              <a:ext cx="2541" cy="19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49" name="Picture 6" descr="DSC05082"/>
            <p:cNvPicPr>
              <a:picLocks noChangeAspect="1" noChangeArrowheads="1"/>
            </p:cNvPicPr>
            <p:nvPr/>
          </p:nvPicPr>
          <p:blipFill>
            <a:blip r:embed="rId4">
              <a:lum bright="10000"/>
            </a:blip>
            <a:srcRect/>
            <a:stretch>
              <a:fillRect/>
            </a:stretch>
          </p:blipFill>
          <p:spPr bwMode="auto">
            <a:xfrm>
              <a:off x="295" y="1465"/>
              <a:ext cx="2541" cy="19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1747" name="Rectangle 7"/>
          <p:cNvSpPr>
            <a:spLocks noGrp="1" noChangeArrowheads="1"/>
          </p:cNvSpPr>
          <p:nvPr>
            <p:ph type="title"/>
          </p:nvPr>
        </p:nvSpPr>
        <p:spPr>
          <a:xfrm>
            <a:off x="2514600" y="363538"/>
            <a:ext cx="6400800" cy="833437"/>
          </a:xfrm>
        </p:spPr>
        <p:txBody>
          <a:bodyPr/>
          <a:lstStyle/>
          <a:p>
            <a:pPr eaLnBrk="1" hangingPunct="1"/>
            <a:r>
              <a:rPr lang="de-AT" altLang="de-DE" smtClean="0">
                <a:latin typeface="Calibri" pitchFamily="34" charset="0"/>
                <a:cs typeface="Calibri" pitchFamily="34" charset="0"/>
              </a:rPr>
              <a:t>Steam manifold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434975"/>
            <a:ext cx="6400800" cy="617538"/>
          </a:xfrm>
        </p:spPr>
        <p:txBody>
          <a:bodyPr/>
          <a:lstStyle/>
          <a:p>
            <a:r>
              <a:rPr lang="de-DE" altLang="de-DE" smtClean="0">
                <a:latin typeface="Calibri" pitchFamily="34" charset="0"/>
                <a:cs typeface="Calibri" pitchFamily="34" charset="0"/>
              </a:rPr>
              <a:t>The dairy</a:t>
            </a:r>
            <a:endParaRPr lang="de-AT" altLang="de-DE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de-DE" altLang="de-DE" sz="2400" dirty="0" err="1" smtClean="0">
                <a:latin typeface="Calibri" pitchFamily="34" charset="0"/>
                <a:cs typeface="Calibri" pitchFamily="34" charset="0"/>
              </a:rPr>
              <a:t>Employes</a:t>
            </a:r>
            <a:r>
              <a:rPr lang="de-DE" altLang="de-DE" sz="2400" dirty="0" smtClean="0">
                <a:latin typeface="Calibri" pitchFamily="34" charset="0"/>
                <a:cs typeface="Calibri" pitchFamily="34" charset="0"/>
              </a:rPr>
              <a:t> 100</a:t>
            </a:r>
          </a:p>
          <a:p>
            <a:r>
              <a:rPr lang="de-DE" altLang="de-DE" sz="2400" dirty="0" err="1" smtClean="0">
                <a:latin typeface="Calibri" pitchFamily="34" charset="0"/>
                <a:cs typeface="Calibri" pitchFamily="34" charset="0"/>
              </a:rPr>
              <a:t>Processes</a:t>
            </a:r>
            <a:r>
              <a:rPr lang="de-DE" altLang="de-DE" sz="2400" dirty="0" smtClean="0">
                <a:latin typeface="Calibri" pitchFamily="34" charset="0"/>
                <a:cs typeface="Calibri" pitchFamily="34" charset="0"/>
              </a:rPr>
              <a:t> 200 t/d </a:t>
            </a:r>
            <a:r>
              <a:rPr lang="de-DE" altLang="de-DE" sz="2400" dirty="0" err="1" smtClean="0">
                <a:latin typeface="Calibri" pitchFamily="34" charset="0"/>
                <a:cs typeface="Calibri" pitchFamily="34" charset="0"/>
              </a:rPr>
              <a:t>of</a:t>
            </a:r>
            <a:r>
              <a:rPr lang="de-DE" altLang="de-DE" sz="2400" dirty="0" smtClean="0">
                <a:latin typeface="Calibri" pitchFamily="34" charset="0"/>
                <a:cs typeface="Calibri" pitchFamily="34" charset="0"/>
              </a:rPr>
              <a:t> milk </a:t>
            </a:r>
            <a:r>
              <a:rPr lang="de-DE" altLang="de-DE" sz="2400" dirty="0" err="1" smtClean="0">
                <a:latin typeface="Calibri" pitchFamily="34" charset="0"/>
                <a:cs typeface="Calibri" pitchFamily="34" charset="0"/>
              </a:rPr>
              <a:t>to</a:t>
            </a:r>
            <a:r>
              <a:rPr lang="de-DE" altLang="de-DE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altLang="de-DE" sz="2400" dirty="0" err="1" smtClean="0">
                <a:latin typeface="Calibri" pitchFamily="34" charset="0"/>
                <a:cs typeface="Calibri" pitchFamily="34" charset="0"/>
              </a:rPr>
              <a:t>drinking</a:t>
            </a:r>
            <a:r>
              <a:rPr lang="de-DE" altLang="de-DE" sz="2400" dirty="0" smtClean="0">
                <a:latin typeface="Calibri" pitchFamily="34" charset="0"/>
                <a:cs typeface="Calibri" pitchFamily="34" charset="0"/>
              </a:rPr>
              <a:t> milk, </a:t>
            </a:r>
            <a:r>
              <a:rPr lang="de-DE" altLang="de-DE" sz="2400" dirty="0" err="1" smtClean="0">
                <a:latin typeface="Calibri" pitchFamily="34" charset="0"/>
                <a:cs typeface="Calibri" pitchFamily="34" charset="0"/>
              </a:rPr>
              <a:t>cheese</a:t>
            </a:r>
            <a:r>
              <a:rPr lang="de-DE" altLang="de-DE" sz="2400" dirty="0" smtClean="0">
                <a:latin typeface="Calibri" pitchFamily="34" charset="0"/>
                <a:cs typeface="Calibri" pitchFamily="34" charset="0"/>
              </a:rPr>
              <a:t>, butter</a:t>
            </a:r>
          </a:p>
          <a:p>
            <a:r>
              <a:rPr lang="de-DE" altLang="de-DE" sz="2400" dirty="0" err="1" smtClean="0">
                <a:latin typeface="Calibri" pitchFamily="34" charset="0"/>
                <a:cs typeface="Calibri" pitchFamily="34" charset="0"/>
              </a:rPr>
              <a:t>Consumes</a:t>
            </a:r>
            <a:r>
              <a:rPr lang="de-DE" altLang="de-DE" sz="2400" dirty="0" smtClean="0">
                <a:latin typeface="Calibri" pitchFamily="34" charset="0"/>
                <a:cs typeface="Calibri" pitchFamily="34" charset="0"/>
              </a:rPr>
              <a:t> 500 m³/d </a:t>
            </a:r>
            <a:r>
              <a:rPr lang="de-DE" altLang="de-DE" sz="2400" dirty="0" err="1" smtClean="0">
                <a:latin typeface="Calibri" pitchFamily="34" charset="0"/>
                <a:cs typeface="Calibri" pitchFamily="34" charset="0"/>
              </a:rPr>
              <a:t>of</a:t>
            </a:r>
            <a:r>
              <a:rPr lang="de-DE" altLang="de-DE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altLang="de-DE" sz="2400" dirty="0" err="1" smtClean="0">
                <a:latin typeface="Calibri" pitchFamily="34" charset="0"/>
                <a:cs typeface="Calibri" pitchFamily="34" charset="0"/>
              </a:rPr>
              <a:t>water</a:t>
            </a:r>
            <a:endParaRPr lang="de-DE" altLang="de-DE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de-DE" altLang="de-DE" sz="2400" dirty="0" err="1" smtClean="0">
                <a:latin typeface="Calibri" pitchFamily="34" charset="0"/>
                <a:cs typeface="Calibri" pitchFamily="34" charset="0"/>
              </a:rPr>
              <a:t>Has</a:t>
            </a:r>
            <a:r>
              <a:rPr lang="de-DE" altLang="de-DE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altLang="de-DE" sz="2400" dirty="0" err="1" smtClean="0">
                <a:latin typeface="Calibri" pitchFamily="34" charset="0"/>
                <a:cs typeface="Calibri" pitchFamily="34" charset="0"/>
              </a:rPr>
              <a:t>approximately</a:t>
            </a:r>
            <a:r>
              <a:rPr lang="de-DE" altLang="de-DE" sz="2400" dirty="0" smtClean="0">
                <a:latin typeface="Calibri" pitchFamily="34" charset="0"/>
                <a:cs typeface="Calibri" pitchFamily="34" charset="0"/>
              </a:rPr>
              <a:t> 2.5% milk </a:t>
            </a:r>
            <a:r>
              <a:rPr lang="de-DE" altLang="de-DE" sz="2400" dirty="0" err="1" smtClean="0">
                <a:latin typeface="Calibri" pitchFamily="34" charset="0"/>
                <a:cs typeface="Calibri" pitchFamily="34" charset="0"/>
              </a:rPr>
              <a:t>losses</a:t>
            </a:r>
            <a:endParaRPr lang="de-AT" altLang="de-DE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de-DE" altLang="de-DE" sz="2400" dirty="0" err="1" smtClean="0">
                <a:latin typeface="Calibri" pitchFamily="34" charset="0"/>
                <a:cs typeface="Calibri" pitchFamily="34" charset="0"/>
              </a:rPr>
              <a:t>Has</a:t>
            </a:r>
            <a:r>
              <a:rPr lang="de-DE" altLang="de-DE" sz="2400" dirty="0" smtClean="0">
                <a:latin typeface="Calibri" pitchFamily="34" charset="0"/>
                <a:cs typeface="Calibri" pitchFamily="34" charset="0"/>
              </a:rPr>
              <a:t> a </a:t>
            </a:r>
            <a:r>
              <a:rPr lang="de-DE" altLang="de-DE" sz="2400" dirty="0" err="1" smtClean="0">
                <a:latin typeface="Calibri" pitchFamily="34" charset="0"/>
                <a:cs typeface="Calibri" pitchFamily="34" charset="0"/>
              </a:rPr>
              <a:t>waste</a:t>
            </a:r>
            <a:r>
              <a:rPr lang="de-DE" altLang="de-DE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altLang="de-DE" sz="2400" dirty="0" err="1" smtClean="0">
                <a:latin typeface="Calibri" pitchFamily="34" charset="0"/>
                <a:cs typeface="Calibri" pitchFamily="34" charset="0"/>
              </a:rPr>
              <a:t>water</a:t>
            </a:r>
            <a:r>
              <a:rPr lang="de-DE" altLang="de-DE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altLang="de-DE" sz="2400" dirty="0" err="1" smtClean="0">
                <a:latin typeface="Calibri" pitchFamily="34" charset="0"/>
                <a:cs typeface="Calibri" pitchFamily="34" charset="0"/>
              </a:rPr>
              <a:t>treatment</a:t>
            </a:r>
            <a:r>
              <a:rPr lang="de-DE" altLang="de-DE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altLang="de-DE" sz="2400" dirty="0" smtClean="0">
                <a:latin typeface="Calibri" pitchFamily="34" charset="0"/>
                <a:cs typeface="Calibri" pitchFamily="34" charset="0"/>
              </a:rPr>
              <a:t>plant</a:t>
            </a:r>
          </a:p>
          <a:p>
            <a:r>
              <a:rPr lang="de-DE" altLang="de-DE" sz="2400" dirty="0" err="1" smtClean="0">
                <a:latin typeface="Calibri" pitchFamily="34" charset="0"/>
                <a:cs typeface="Calibri" pitchFamily="34" charset="0"/>
              </a:rPr>
              <a:t>Uses</a:t>
            </a:r>
            <a:r>
              <a:rPr lang="de-DE" altLang="de-DE" sz="2400" smtClean="0">
                <a:latin typeface="Calibri" pitchFamily="34" charset="0"/>
                <a:cs typeface="Calibri" pitchFamily="34" charset="0"/>
              </a:rPr>
              <a:t> R22</a:t>
            </a:r>
            <a:endParaRPr lang="de-DE" altLang="de-DE" sz="24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434975"/>
            <a:ext cx="6400800" cy="617538"/>
          </a:xfrm>
        </p:spPr>
        <p:txBody>
          <a:bodyPr/>
          <a:lstStyle/>
          <a:p>
            <a:r>
              <a:rPr lang="de-AT" altLang="de-DE" smtClean="0">
                <a:latin typeface="Calibri" pitchFamily="34" charset="0"/>
                <a:cs typeface="Calibri" pitchFamily="34" charset="0"/>
              </a:rPr>
              <a:t>Storage of chemicals</a:t>
            </a:r>
          </a:p>
        </p:txBody>
      </p:sp>
      <p:pic>
        <p:nvPicPr>
          <p:cNvPr id="32771" name="Picture 3" descr="IMG_0336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63713" y="1412875"/>
            <a:ext cx="6034087" cy="4525963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434975"/>
            <a:ext cx="6400800" cy="617538"/>
          </a:xfrm>
        </p:spPr>
        <p:txBody>
          <a:bodyPr/>
          <a:lstStyle/>
          <a:p>
            <a:endParaRPr lang="de-DE" altLang="de-DE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3795" name="Picture 3" descr="IMG_0333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79613" y="1412875"/>
            <a:ext cx="6034087" cy="4525963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mtClean="0">
                <a:latin typeface="Calibri" pitchFamily="34" charset="0"/>
                <a:cs typeface="Calibri" pitchFamily="34" charset="0"/>
              </a:rPr>
              <a:t>25% of products is not consumed!</a:t>
            </a:r>
          </a:p>
        </p:txBody>
      </p:sp>
      <p:sp>
        <p:nvSpPr>
          <p:cNvPr id="34819" name="Titel 2"/>
          <p:cNvSpPr>
            <a:spLocks noGrp="1"/>
          </p:cNvSpPr>
          <p:nvPr>
            <p:ph type="title"/>
          </p:nvPr>
        </p:nvSpPr>
        <p:spPr>
          <a:xfrm>
            <a:off x="2484438" y="434975"/>
            <a:ext cx="6400800" cy="617538"/>
          </a:xfrm>
        </p:spPr>
        <p:txBody>
          <a:bodyPr/>
          <a:lstStyle/>
          <a:p>
            <a:r>
              <a:rPr lang="de-DE" smtClean="0">
                <a:latin typeface="Calibri" pitchFamily="34" charset="0"/>
                <a:cs typeface="Calibri" pitchFamily="34" charset="0"/>
              </a:rPr>
              <a:t>Food waste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Individualize by clicking View &gt; Header and Footer</a:t>
            </a:r>
            <a:endParaRPr lang="en-GB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/>
          <p:cNvSpPr>
            <a:spLocks noGrp="1"/>
          </p:cNvSpPr>
          <p:nvPr>
            <p:ph type="title"/>
          </p:nvPr>
        </p:nvSpPr>
        <p:spPr>
          <a:xfrm>
            <a:off x="2484438" y="434975"/>
            <a:ext cx="6400800" cy="617538"/>
          </a:xfrm>
        </p:spPr>
        <p:txBody>
          <a:bodyPr/>
          <a:lstStyle/>
          <a:p>
            <a:r>
              <a:rPr lang="de-DE" altLang="de-DE" smtClean="0">
                <a:latin typeface="Calibri" pitchFamily="34" charset="0"/>
                <a:cs typeface="Calibri" pitchFamily="34" charset="0"/>
              </a:rPr>
              <a:t>The management team</a:t>
            </a:r>
          </a:p>
        </p:txBody>
      </p:sp>
      <p:sp>
        <p:nvSpPr>
          <p:cNvPr id="7171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altLang="de-DE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2"/>
          <a:srcRect t="68947" r="26709"/>
          <a:stretch>
            <a:fillRect/>
          </a:stretch>
        </p:blipFill>
        <p:spPr bwMode="auto">
          <a:xfrm>
            <a:off x="900113" y="2708275"/>
            <a:ext cx="7043737" cy="20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Inhaltsplatzhalter 1"/>
          <p:cNvSpPr>
            <a:spLocks noGrp="1"/>
          </p:cNvSpPr>
          <p:nvPr>
            <p:ph idx="1"/>
          </p:nvPr>
        </p:nvSpPr>
        <p:spPr>
          <a:xfrm>
            <a:off x="228600" y="1524000"/>
            <a:ext cx="3343275" cy="4114800"/>
          </a:xfrm>
        </p:spPr>
        <p:txBody>
          <a:bodyPr/>
          <a:lstStyle/>
          <a:p>
            <a:r>
              <a:rPr lang="de-DE" smtClean="0">
                <a:latin typeface="Calibri" pitchFamily="34" charset="0"/>
                <a:cs typeface="Calibri" pitchFamily="34" charset="0"/>
              </a:rPr>
              <a:t>„cheese oskar“</a:t>
            </a:r>
          </a:p>
        </p:txBody>
      </p:sp>
      <p:sp>
        <p:nvSpPr>
          <p:cNvPr id="8195" name="Titel 2"/>
          <p:cNvSpPr>
            <a:spLocks noGrp="1"/>
          </p:cNvSpPr>
          <p:nvPr>
            <p:ph type="title"/>
          </p:nvPr>
        </p:nvSpPr>
        <p:spPr>
          <a:xfrm>
            <a:off x="2484438" y="434975"/>
            <a:ext cx="6400800" cy="617538"/>
          </a:xfrm>
        </p:spPr>
        <p:txBody>
          <a:bodyPr/>
          <a:lstStyle/>
          <a:p>
            <a:r>
              <a:rPr lang="de-DE" smtClean="0">
                <a:latin typeface="Calibri" pitchFamily="34" charset="0"/>
                <a:cs typeface="Calibri" pitchFamily="34" charset="0"/>
              </a:rPr>
              <a:t>Awards</a:t>
            </a:r>
          </a:p>
        </p:txBody>
      </p:sp>
      <p:pic>
        <p:nvPicPr>
          <p:cNvPr id="8197" name="Picture 2" descr="http://www.ama-marketing.at/uploads/pics/kaesekaiser_statu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38" y="571500"/>
            <a:ext cx="1885950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>
          <a:xfrm>
            <a:off x="2484438" y="434975"/>
            <a:ext cx="6400800" cy="617538"/>
          </a:xfrm>
        </p:spPr>
        <p:txBody>
          <a:bodyPr/>
          <a:lstStyle/>
          <a:p>
            <a:r>
              <a:rPr lang="de-DE" altLang="de-DE" smtClean="0">
                <a:latin typeface="Calibri" pitchFamily="34" charset="0"/>
                <a:cs typeface="Calibri" pitchFamily="34" charset="0"/>
              </a:rPr>
              <a:t>Happy cows</a:t>
            </a:r>
          </a:p>
        </p:txBody>
      </p:sp>
      <p:sp>
        <p:nvSpPr>
          <p:cNvPr id="9219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altLang="de-DE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220" name="Picture 2" descr="http://www.tirol.tl/images/cms/1268143064D_Kueh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1449388"/>
            <a:ext cx="603567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/>
          </p:nvPr>
        </p:nvSpPr>
        <p:spPr>
          <a:xfrm>
            <a:off x="2484438" y="434975"/>
            <a:ext cx="6400800" cy="617538"/>
          </a:xfrm>
        </p:spPr>
        <p:txBody>
          <a:bodyPr/>
          <a:lstStyle/>
          <a:p>
            <a:r>
              <a:rPr lang="de-DE" altLang="de-DE" smtClean="0">
                <a:latin typeface="Calibri" pitchFamily="34" charset="0"/>
                <a:cs typeface="Calibri" pitchFamily="34" charset="0"/>
              </a:rPr>
              <a:t>Organisational units</a:t>
            </a:r>
          </a:p>
        </p:txBody>
      </p:sp>
      <p:sp>
        <p:nvSpPr>
          <p:cNvPr id="10243" name="Inhaltsplatzhalter 2"/>
          <p:cNvSpPr>
            <a:spLocks noGrp="1"/>
          </p:cNvSpPr>
          <p:nvPr>
            <p:ph idx="1"/>
          </p:nvPr>
        </p:nvSpPr>
        <p:spPr>
          <a:xfrm>
            <a:off x="395288" y="1497013"/>
            <a:ext cx="8218487" cy="4525962"/>
          </a:xfrm>
        </p:spPr>
        <p:txBody>
          <a:bodyPr/>
          <a:lstStyle/>
          <a:p>
            <a:r>
              <a:rPr lang="de-DE" altLang="de-DE" dirty="0" smtClean="0">
                <a:latin typeface="Calibri" pitchFamily="34" charset="0"/>
                <a:cs typeface="Calibri" pitchFamily="34" charset="0"/>
              </a:rPr>
              <a:t>Management</a:t>
            </a:r>
          </a:p>
          <a:p>
            <a:r>
              <a:rPr lang="de-DE" altLang="de-DE" dirty="0" smtClean="0">
                <a:latin typeface="Calibri" pitchFamily="34" charset="0"/>
                <a:cs typeface="Calibri" pitchFamily="34" charset="0"/>
              </a:rPr>
              <a:t>Administration</a:t>
            </a:r>
          </a:p>
          <a:p>
            <a:r>
              <a:rPr lang="de-DE" altLang="de-DE" dirty="0" smtClean="0">
                <a:latin typeface="Calibri" pitchFamily="34" charset="0"/>
                <a:cs typeface="Calibri" pitchFamily="34" charset="0"/>
              </a:rPr>
              <a:t>Consulting </a:t>
            </a:r>
            <a:r>
              <a:rPr lang="de-DE" altLang="de-DE" dirty="0" err="1" smtClean="0">
                <a:latin typeface="Calibri" pitchFamily="34" charset="0"/>
                <a:cs typeface="Calibri" pitchFamily="34" charset="0"/>
              </a:rPr>
              <a:t>farmers</a:t>
            </a:r>
            <a:endParaRPr lang="de-DE" altLang="de-DE" dirty="0" smtClean="0">
              <a:latin typeface="Calibri" pitchFamily="34" charset="0"/>
              <a:cs typeface="Calibri" pitchFamily="34" charset="0"/>
            </a:endParaRPr>
          </a:p>
          <a:p>
            <a:r>
              <a:rPr lang="de-DE" altLang="de-DE" dirty="0" smtClean="0">
                <a:latin typeface="Calibri" pitchFamily="34" charset="0"/>
                <a:cs typeface="Calibri" pitchFamily="34" charset="0"/>
              </a:rPr>
              <a:t>Utilities (</a:t>
            </a:r>
            <a:r>
              <a:rPr lang="de-DE" altLang="de-DE" dirty="0" err="1" smtClean="0">
                <a:latin typeface="Calibri" pitchFamily="34" charset="0"/>
                <a:cs typeface="Calibri" pitchFamily="34" charset="0"/>
              </a:rPr>
              <a:t>boiler</a:t>
            </a:r>
            <a:r>
              <a:rPr lang="de-DE" altLang="de-DE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de-DE" altLang="de-DE" dirty="0" err="1" smtClean="0">
                <a:latin typeface="Calibri" pitchFamily="34" charset="0"/>
                <a:cs typeface="Calibri" pitchFamily="34" charset="0"/>
              </a:rPr>
              <a:t>chiller</a:t>
            </a:r>
            <a:r>
              <a:rPr lang="de-DE" altLang="de-DE" dirty="0" smtClean="0">
                <a:latin typeface="Calibri" pitchFamily="34" charset="0"/>
                <a:cs typeface="Calibri" pitchFamily="34" charset="0"/>
              </a:rPr>
              <a:t>)</a:t>
            </a:r>
            <a:endParaRPr lang="de-DE" altLang="de-DE" dirty="0" smtClean="0">
              <a:latin typeface="Calibri" pitchFamily="34" charset="0"/>
              <a:cs typeface="Calibri" pitchFamily="34" charset="0"/>
            </a:endParaRPr>
          </a:p>
          <a:p>
            <a:r>
              <a:rPr lang="de-DE" altLang="de-DE" dirty="0" smtClean="0">
                <a:latin typeface="Calibri" pitchFamily="34" charset="0"/>
                <a:cs typeface="Calibri" pitchFamily="34" charset="0"/>
              </a:rPr>
              <a:t>Logistics</a:t>
            </a:r>
          </a:p>
          <a:p>
            <a:r>
              <a:rPr lang="de-DE" altLang="de-DE" dirty="0" err="1" smtClean="0">
                <a:latin typeface="Calibri" pitchFamily="34" charset="0"/>
                <a:cs typeface="Calibri" pitchFamily="34" charset="0"/>
              </a:rPr>
              <a:t>Production</a:t>
            </a:r>
            <a:endParaRPr lang="de-DE" altLang="de-DE" dirty="0" smtClean="0">
              <a:latin typeface="Calibri" pitchFamily="34" charset="0"/>
              <a:cs typeface="Calibri" pitchFamily="34" charset="0"/>
            </a:endParaRPr>
          </a:p>
          <a:p>
            <a:r>
              <a:rPr lang="de-DE" altLang="de-DE" dirty="0" err="1" smtClean="0">
                <a:latin typeface="Calibri" pitchFamily="34" charset="0"/>
                <a:cs typeface="Calibri" pitchFamily="34" charset="0"/>
              </a:rPr>
              <a:t>Waste</a:t>
            </a:r>
            <a:r>
              <a:rPr lang="de-DE" altLang="de-DE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altLang="de-DE" dirty="0" err="1" smtClean="0">
                <a:latin typeface="Calibri" pitchFamily="34" charset="0"/>
                <a:cs typeface="Calibri" pitchFamily="34" charset="0"/>
              </a:rPr>
              <a:t>management</a:t>
            </a:r>
            <a:endParaRPr lang="de-DE" altLang="de-DE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>
          <a:xfrm>
            <a:off x="2484438" y="434975"/>
            <a:ext cx="6400800" cy="617538"/>
          </a:xfrm>
        </p:spPr>
        <p:txBody>
          <a:bodyPr/>
          <a:lstStyle/>
          <a:p>
            <a:r>
              <a:rPr lang="de-DE" altLang="de-DE" smtClean="0">
                <a:latin typeface="Calibri" pitchFamily="34" charset="0"/>
                <a:cs typeface="Calibri" pitchFamily="34" charset="0"/>
              </a:rPr>
              <a:t>Products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</p:nvPr>
        </p:nvGraphicFramePr>
        <p:xfrm>
          <a:off x="755650" y="1773238"/>
          <a:ext cx="7239000" cy="31892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2000"/>
                <a:gridCol w="762000"/>
                <a:gridCol w="2184400"/>
                <a:gridCol w="2006600"/>
                <a:gridCol w="1524000"/>
              </a:tblGrid>
              <a:tr h="447720">
                <a:tc gridSpan="3"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Product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Annual </a:t>
                      </a:r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quantity</a:t>
                      </a:r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unit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257201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Cheese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2000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266727">
                <a:tc gridSpan="3"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Hard </a:t>
                      </a:r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cheese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75,5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243864">
                <a:tc gridSpan="3"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Cut </a:t>
                      </a:r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packaged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14,8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243864">
                <a:tc gridSpan="3"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Soft </a:t>
                      </a:r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cheese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9,6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243864">
                <a:tc gridSpan="3"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Milk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30000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266727">
                <a:tc gridSpan="3"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conventional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83,3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243864">
                <a:tc gridSpan="3"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11,5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243864">
                <a:tc gridSpan="3"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industrial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5,6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243864">
                <a:tc gridSpan="3"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Butter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1000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243864">
                <a:tc gridSpan="3"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Conventional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tx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82,1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243864">
                <a:tc gridSpan="3"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 err="1" smtClean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</a:t>
                      </a:r>
                      <a:endParaRPr lang="de-DE" sz="1600" u="none" strike="noStrike" kern="1200" dirty="0">
                        <a:solidFill>
                          <a:srgbClr val="3F002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17,9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de-DE" sz="1600" u="none" strike="noStrike" kern="1200" dirty="0">
                          <a:solidFill>
                            <a:srgbClr val="3F002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325" name="Textfeld 4"/>
          <p:cNvSpPr txBox="1">
            <a:spLocks noChangeArrowheads="1"/>
          </p:cNvSpPr>
          <p:nvPr/>
        </p:nvSpPr>
        <p:spPr bwMode="auto">
          <a:xfrm>
            <a:off x="827088" y="5373688"/>
            <a:ext cx="65849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altLang="de-DE">
                <a:solidFill>
                  <a:srgbClr val="3F0020"/>
                </a:solidFill>
              </a:rPr>
              <a:t>1 ton of cheese requires about 10 tons of milk, </a:t>
            </a:r>
          </a:p>
          <a:p>
            <a:r>
              <a:rPr lang="de-DE" altLang="de-DE">
                <a:solidFill>
                  <a:srgbClr val="3F0020"/>
                </a:solidFill>
              </a:rPr>
              <a:t>1 ton of butter about 20 tons of milk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1"/>
          <p:cNvSpPr>
            <a:spLocks noGrp="1"/>
          </p:cNvSpPr>
          <p:nvPr>
            <p:ph type="title"/>
          </p:nvPr>
        </p:nvSpPr>
        <p:spPr>
          <a:xfrm>
            <a:off x="2484438" y="434975"/>
            <a:ext cx="6400800" cy="617538"/>
          </a:xfrm>
        </p:spPr>
        <p:txBody>
          <a:bodyPr/>
          <a:lstStyle/>
          <a:p>
            <a:r>
              <a:rPr lang="de-DE" altLang="de-DE" smtClean="0">
                <a:latin typeface="Calibri" pitchFamily="34" charset="0"/>
                <a:cs typeface="Calibri" pitchFamily="34" charset="0"/>
              </a:rPr>
              <a:t>Inputs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</p:nvPr>
        </p:nvGraphicFramePr>
        <p:xfrm>
          <a:off x="971550" y="1628775"/>
          <a:ext cx="6913564" cy="3902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5511"/>
                <a:gridCol w="3571035"/>
                <a:gridCol w="1381649"/>
                <a:gridCol w="1275369"/>
              </a:tblGrid>
              <a:tr h="46575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>
                          <a:solidFill>
                            <a:srgbClr val="3F0020"/>
                          </a:solidFill>
                          <a:effectLst/>
                        </a:rPr>
                        <a:t>1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u="none" strike="noStrike" dirty="0" err="1" smtClean="0">
                          <a:solidFill>
                            <a:srgbClr val="3F0020"/>
                          </a:solidFill>
                          <a:effectLst/>
                        </a:rPr>
                        <a:t>Water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u="none" strike="noStrike" dirty="0">
                          <a:solidFill>
                            <a:srgbClr val="3F0020"/>
                          </a:solidFill>
                          <a:effectLst/>
                        </a:rPr>
                        <a:t>247195</a:t>
                      </a:r>
                      <a:endParaRPr lang="de-DE" sz="2000" b="1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>
                          <a:solidFill>
                            <a:srgbClr val="3F0020"/>
                          </a:solidFill>
                          <a:effectLst/>
                        </a:rPr>
                        <a:t>m³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46575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>
                          <a:solidFill>
                            <a:srgbClr val="3F0020"/>
                          </a:solidFill>
                          <a:effectLst/>
                        </a:rPr>
                        <a:t> 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u="none" strike="noStrike" dirty="0" err="1" smtClean="0">
                          <a:solidFill>
                            <a:srgbClr val="3F0020"/>
                          </a:solidFill>
                          <a:effectLst/>
                        </a:rPr>
                        <a:t>From</a:t>
                      </a:r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 </a:t>
                      </a:r>
                      <a:r>
                        <a:rPr lang="de-DE" sz="1600" u="none" strike="noStrike" dirty="0" err="1" smtClean="0">
                          <a:solidFill>
                            <a:srgbClr val="3F0020"/>
                          </a:solidFill>
                          <a:effectLst/>
                        </a:rPr>
                        <a:t>well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>
                          <a:solidFill>
                            <a:srgbClr val="3F0020"/>
                          </a:solidFill>
                          <a:effectLst/>
                        </a:rPr>
                        <a:t>172627</a:t>
                      </a:r>
                      <a:endParaRPr lang="de-DE" sz="1600" b="0" i="0" u="none" strike="noStrike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>
                          <a:solidFill>
                            <a:srgbClr val="3F0020"/>
                          </a:solidFill>
                          <a:effectLst/>
                        </a:rPr>
                        <a:t>m³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46575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>
                          <a:solidFill>
                            <a:srgbClr val="3F0020"/>
                          </a:solidFill>
                          <a:effectLst/>
                        </a:rPr>
                        <a:t> </a:t>
                      </a:r>
                      <a:endParaRPr lang="de-DE" sz="1600" b="0" i="0" u="none" strike="noStrike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u="none" strike="noStrike" dirty="0" err="1" smtClean="0">
                          <a:solidFill>
                            <a:srgbClr val="3F0020"/>
                          </a:solidFill>
                          <a:effectLst/>
                        </a:rPr>
                        <a:t>From</a:t>
                      </a:r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 </a:t>
                      </a:r>
                      <a:r>
                        <a:rPr lang="de-DE" sz="1600" u="none" strike="noStrike" dirty="0" err="1" smtClean="0">
                          <a:solidFill>
                            <a:srgbClr val="3F0020"/>
                          </a:solidFill>
                          <a:effectLst/>
                        </a:rPr>
                        <a:t>city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>
                          <a:solidFill>
                            <a:srgbClr val="3F0020"/>
                          </a:solidFill>
                          <a:effectLst/>
                        </a:rPr>
                        <a:t>74568</a:t>
                      </a:r>
                      <a:endParaRPr lang="de-DE" sz="1600" b="0" i="0" u="none" strike="noStrike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>
                          <a:solidFill>
                            <a:srgbClr val="3F0020"/>
                          </a:solidFill>
                          <a:effectLst/>
                        </a:rPr>
                        <a:t>m³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46575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>
                          <a:solidFill>
                            <a:srgbClr val="3F0020"/>
                          </a:solidFill>
                          <a:effectLst/>
                        </a:rPr>
                        <a:t> </a:t>
                      </a:r>
                      <a:endParaRPr lang="de-DE" sz="1600" b="0" i="0" u="none" strike="noStrike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u="none" strike="noStrike" dirty="0" err="1" smtClean="0">
                          <a:solidFill>
                            <a:srgbClr val="3F0020"/>
                          </a:solidFill>
                          <a:effectLst/>
                        </a:rPr>
                        <a:t>Waste</a:t>
                      </a:r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 </a:t>
                      </a:r>
                      <a:r>
                        <a:rPr lang="de-DE" sz="1600" u="none" strike="noStrike" dirty="0" err="1" smtClean="0">
                          <a:solidFill>
                            <a:srgbClr val="3F0020"/>
                          </a:solidFill>
                          <a:effectLst/>
                        </a:rPr>
                        <a:t>water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>
                          <a:solidFill>
                            <a:srgbClr val="3F0020"/>
                          </a:solidFill>
                          <a:effectLst/>
                        </a:rPr>
                        <a:t>248009</a:t>
                      </a:r>
                      <a:endParaRPr lang="de-DE" sz="1600" b="0" i="0" u="none" strike="noStrike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>
                          <a:solidFill>
                            <a:srgbClr val="3F0020"/>
                          </a:solidFill>
                          <a:effectLst/>
                        </a:rPr>
                        <a:t>m³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46575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>
                          <a:solidFill>
                            <a:srgbClr val="3F0020"/>
                          </a:solidFill>
                          <a:effectLst/>
                        </a:rPr>
                        <a:t>2</a:t>
                      </a:r>
                      <a:endParaRPr lang="de-DE" sz="1600" b="0" i="0" u="none" strike="noStrike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u="none" strike="noStrike" dirty="0" err="1" smtClean="0">
                          <a:solidFill>
                            <a:srgbClr val="3F0020"/>
                          </a:solidFill>
                          <a:effectLst/>
                        </a:rPr>
                        <a:t>Raw</a:t>
                      </a:r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 milk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60000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>
                          <a:solidFill>
                            <a:srgbClr val="3F0020"/>
                          </a:solidFill>
                          <a:effectLst/>
                        </a:rPr>
                        <a:t>t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46575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3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u="none" strike="noStrike" dirty="0" err="1" smtClean="0">
                          <a:solidFill>
                            <a:srgbClr val="3F0020"/>
                          </a:solidFill>
                          <a:effectLst/>
                        </a:rPr>
                        <a:t>Cardboard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21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>
                          <a:solidFill>
                            <a:srgbClr val="3F0020"/>
                          </a:solidFill>
                          <a:effectLst/>
                        </a:rPr>
                        <a:t>t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46575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b="0" i="0" u="none" strike="noStrike" dirty="0" smtClean="0">
                          <a:solidFill>
                            <a:srgbClr val="3F0020"/>
                          </a:solidFill>
                          <a:effectLst/>
                          <a:latin typeface="Tahoma"/>
                        </a:rPr>
                        <a:t>4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b="0" i="0" u="none" strike="noStrike" dirty="0" smtClean="0">
                          <a:solidFill>
                            <a:srgbClr val="3F0020"/>
                          </a:solidFill>
                          <a:effectLst/>
                          <a:latin typeface="Tahoma"/>
                        </a:rPr>
                        <a:t>Film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b="0" i="0" u="none" strike="noStrike" dirty="0" smtClean="0">
                          <a:solidFill>
                            <a:srgbClr val="3F0020"/>
                          </a:solidFill>
                          <a:effectLst/>
                          <a:latin typeface="Tahoma"/>
                        </a:rPr>
                        <a:t>40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b="0" i="0" u="none" strike="noStrike" dirty="0" smtClean="0">
                          <a:solidFill>
                            <a:srgbClr val="3F0020"/>
                          </a:solidFill>
                          <a:effectLst/>
                          <a:latin typeface="Tahoma"/>
                        </a:rPr>
                        <a:t>t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641766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>
                          <a:solidFill>
                            <a:srgbClr val="3F0020"/>
                          </a:solidFill>
                          <a:effectLst/>
                        </a:rPr>
                        <a:t> </a:t>
                      </a:r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5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Labels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5</a:t>
                      </a:r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solidFill>
                            <a:srgbClr val="3F0020"/>
                          </a:solidFill>
                          <a:effectLst/>
                        </a:rPr>
                        <a:t>t</a:t>
                      </a:r>
                    </a:p>
                    <a:p>
                      <a:pPr algn="ctr" fontAlgn="ctr"/>
                      <a:endParaRPr lang="de-DE" sz="1600" b="0" i="0" u="none" strike="noStrike" dirty="0">
                        <a:solidFill>
                          <a:srgbClr val="3F0020"/>
                        </a:solidFill>
                        <a:effectLst/>
                        <a:latin typeface="Tahoma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ltadapt_PPT_template">
  <a:themeElements>
    <a:clrScheme name="Benutzerdefiniert 3">
      <a:dk1>
        <a:srgbClr val="FFFFFF"/>
      </a:dk1>
      <a:lt1>
        <a:srgbClr val="FFFFFF"/>
      </a:lt1>
      <a:dk2>
        <a:srgbClr val="0000FF"/>
      </a:dk2>
      <a:lt2>
        <a:srgbClr val="408000"/>
      </a:lt2>
      <a:accent1>
        <a:srgbClr val="FF0000"/>
      </a:accent1>
      <a:accent2>
        <a:srgbClr val="0000FF"/>
      </a:accent2>
      <a:accent3>
        <a:srgbClr val="FFFFFF"/>
      </a:accent3>
      <a:accent4>
        <a:srgbClr val="420022"/>
      </a:accent4>
      <a:accent5>
        <a:srgbClr val="ADB8AC"/>
      </a:accent5>
      <a:accent6>
        <a:srgbClr val="0000FF"/>
      </a:accent6>
      <a:hlink>
        <a:srgbClr val="0000FF"/>
      </a:hlink>
      <a:folHlink>
        <a:srgbClr val="0000FF"/>
      </a:folHlink>
    </a:clrScheme>
    <a:fontScheme name="Baltadapt_PPT_template">
      <a:majorFont>
        <a:latin typeface="Helvetica"/>
        <a:ea typeface="ＭＳ Ｐゴシック"/>
        <a:cs typeface="ＭＳ Ｐゴシック"/>
      </a:majorFont>
      <a:minorFont>
        <a:latin typeface="Helvetic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759234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759234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Baltadapt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tadapt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tadapt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tadapt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tadapt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tadapt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tadapt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tadapt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tadapt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tadapt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tadapt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tadapt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tadapt_PPT_template 13">
        <a:dk1>
          <a:srgbClr val="4F002A"/>
        </a:dk1>
        <a:lt1>
          <a:srgbClr val="FFFFFF"/>
        </a:lt1>
        <a:dk2>
          <a:srgbClr val="8C001D"/>
        </a:dk2>
        <a:lt2>
          <a:srgbClr val="808080"/>
        </a:lt2>
        <a:accent1>
          <a:srgbClr val="336524"/>
        </a:accent1>
        <a:accent2>
          <a:srgbClr val="8C001D"/>
        </a:accent2>
        <a:accent3>
          <a:srgbClr val="FFFFFF"/>
        </a:accent3>
        <a:accent4>
          <a:srgbClr val="420022"/>
        </a:accent4>
        <a:accent5>
          <a:srgbClr val="ADB8AC"/>
        </a:accent5>
        <a:accent6>
          <a:srgbClr val="7E0019"/>
        </a:accent6>
        <a:hlink>
          <a:srgbClr val="8C001D"/>
        </a:hlink>
        <a:folHlink>
          <a:srgbClr val="8C00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417</Words>
  <Application>Microsoft Macintosh PowerPoint</Application>
  <PresentationFormat>Bildschirmpräsentation (4:3)</PresentationFormat>
  <Paragraphs>245</Paragraphs>
  <Slides>32</Slides>
  <Notes>16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32</vt:i4>
      </vt:variant>
    </vt:vector>
  </HeadingPairs>
  <TitlesOfParts>
    <vt:vector size="38" baseType="lpstr">
      <vt:lpstr>Arial</vt:lpstr>
      <vt:lpstr>ＭＳ Ｐゴシック</vt:lpstr>
      <vt:lpstr>Calibri</vt:lpstr>
      <vt:lpstr>Helvetica</vt:lpstr>
      <vt:lpstr>Tahoma</vt:lpstr>
      <vt:lpstr>Baltadapt_PPT_template</vt:lpstr>
      <vt:lpstr> Good Morning!</vt:lpstr>
      <vt:lpstr>Case Study Dairy </vt:lpstr>
      <vt:lpstr>The dairy</vt:lpstr>
      <vt:lpstr>The management team</vt:lpstr>
      <vt:lpstr>Awards</vt:lpstr>
      <vt:lpstr>Happy cows</vt:lpstr>
      <vt:lpstr>Organisational units</vt:lpstr>
      <vt:lpstr>Products</vt:lpstr>
      <vt:lpstr>Inputs</vt:lpstr>
      <vt:lpstr>Inputs</vt:lpstr>
      <vt:lpstr>Hazardous materials</vt:lpstr>
      <vt:lpstr>Hazardous materials</vt:lpstr>
      <vt:lpstr>Waste</vt:lpstr>
      <vt:lpstr>Energy</vt:lpstr>
      <vt:lpstr>Reception of milk</vt:lpstr>
      <vt:lpstr>Metering</vt:lpstr>
      <vt:lpstr>Pumps</vt:lpstr>
      <vt:lpstr>Cooling</vt:lpstr>
      <vt:lpstr>Storage</vt:lpstr>
      <vt:lpstr>Pasteurization</vt:lpstr>
      <vt:lpstr>Packaging material</vt:lpstr>
      <vt:lpstr>Filling</vt:lpstr>
      <vt:lpstr>Ready made product</vt:lpstr>
      <vt:lpstr>Storage</vt:lpstr>
      <vt:lpstr>Cooling - Compressor</vt:lpstr>
      <vt:lpstr>CIP plant</vt:lpstr>
      <vt:lpstr>Waste water treatment</vt:lpstr>
      <vt:lpstr>Boiler</vt:lpstr>
      <vt:lpstr>Steam manifold</vt:lpstr>
      <vt:lpstr>Storage of chemicals</vt:lpstr>
      <vt:lpstr>Folie 31</vt:lpstr>
      <vt:lpstr>Food waste</vt:lpstr>
    </vt:vector>
  </TitlesOfParts>
  <Company>. 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. .</dc:creator>
  <cp:lastModifiedBy>Johannes Fresner</cp:lastModifiedBy>
  <cp:revision>28</cp:revision>
  <dcterms:created xsi:type="dcterms:W3CDTF">2011-06-16T09:48:14Z</dcterms:created>
  <dcterms:modified xsi:type="dcterms:W3CDTF">2013-11-04T13:07:46Z</dcterms:modified>
</cp:coreProperties>
</file>